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9"/>
  </p:notesMasterIdLst>
  <p:handoutMasterIdLst>
    <p:handoutMasterId r:id="rId200"/>
  </p:handoutMasterIdLst>
  <p:sldIdLst>
    <p:sldId id="256" r:id="rId2"/>
    <p:sldId id="257" r:id="rId3"/>
    <p:sldId id="259" r:id="rId4"/>
    <p:sldId id="342" r:id="rId5"/>
    <p:sldId id="282" r:id="rId6"/>
    <p:sldId id="341" r:id="rId7"/>
    <p:sldId id="270" r:id="rId8"/>
    <p:sldId id="343" r:id="rId9"/>
    <p:sldId id="344" r:id="rId10"/>
    <p:sldId id="274" r:id="rId11"/>
    <p:sldId id="283" r:id="rId12"/>
    <p:sldId id="560" r:id="rId13"/>
    <p:sldId id="562" r:id="rId14"/>
    <p:sldId id="561" r:id="rId15"/>
    <p:sldId id="563" r:id="rId16"/>
    <p:sldId id="339" r:id="rId17"/>
    <p:sldId id="340" r:id="rId18"/>
    <p:sldId id="461" r:id="rId19"/>
    <p:sldId id="564" r:id="rId20"/>
    <p:sldId id="565" r:id="rId21"/>
    <p:sldId id="290" r:id="rId22"/>
    <p:sldId id="327" r:id="rId23"/>
    <p:sldId id="328" r:id="rId24"/>
    <p:sldId id="329" r:id="rId25"/>
    <p:sldId id="330" r:id="rId26"/>
    <p:sldId id="296" r:id="rId27"/>
    <p:sldId id="631" r:id="rId28"/>
    <p:sldId id="697" r:id="rId29"/>
    <p:sldId id="633" r:id="rId30"/>
    <p:sldId id="634" r:id="rId31"/>
    <p:sldId id="635" r:id="rId32"/>
    <p:sldId id="636" r:id="rId33"/>
    <p:sldId id="637" r:id="rId34"/>
    <p:sldId id="638" r:id="rId35"/>
    <p:sldId id="639" r:id="rId36"/>
    <p:sldId id="640" r:id="rId37"/>
    <p:sldId id="641" r:id="rId38"/>
    <p:sldId id="642" r:id="rId39"/>
    <p:sldId id="643" r:id="rId40"/>
    <p:sldId id="644" r:id="rId41"/>
    <p:sldId id="645" r:id="rId42"/>
    <p:sldId id="646" r:id="rId43"/>
    <p:sldId id="647" r:id="rId44"/>
    <p:sldId id="648" r:id="rId45"/>
    <p:sldId id="649" r:id="rId46"/>
    <p:sldId id="650" r:id="rId47"/>
    <p:sldId id="651" r:id="rId48"/>
    <p:sldId id="652" r:id="rId49"/>
    <p:sldId id="653" r:id="rId50"/>
    <p:sldId id="654" r:id="rId51"/>
    <p:sldId id="655" r:id="rId52"/>
    <p:sldId id="656" r:id="rId53"/>
    <p:sldId id="657" r:id="rId54"/>
    <p:sldId id="658" r:id="rId55"/>
    <p:sldId id="659" r:id="rId56"/>
    <p:sldId id="660" r:id="rId57"/>
    <p:sldId id="661" r:id="rId58"/>
    <p:sldId id="662" r:id="rId59"/>
    <p:sldId id="663" r:id="rId60"/>
    <p:sldId id="664" r:id="rId61"/>
    <p:sldId id="665" r:id="rId62"/>
    <p:sldId id="666" r:id="rId63"/>
    <p:sldId id="667" r:id="rId64"/>
    <p:sldId id="668" r:id="rId65"/>
    <p:sldId id="669" r:id="rId66"/>
    <p:sldId id="670" r:id="rId67"/>
    <p:sldId id="671" r:id="rId68"/>
    <p:sldId id="672" r:id="rId69"/>
    <p:sldId id="673" r:id="rId70"/>
    <p:sldId id="674" r:id="rId71"/>
    <p:sldId id="675" r:id="rId72"/>
    <p:sldId id="676" r:id="rId73"/>
    <p:sldId id="677" r:id="rId74"/>
    <p:sldId id="678" r:id="rId75"/>
    <p:sldId id="679" r:id="rId76"/>
    <p:sldId id="680" r:id="rId77"/>
    <p:sldId id="681" r:id="rId78"/>
    <p:sldId id="682" r:id="rId79"/>
    <p:sldId id="683" r:id="rId80"/>
    <p:sldId id="684" r:id="rId81"/>
    <p:sldId id="685" r:id="rId82"/>
    <p:sldId id="686" r:id="rId83"/>
    <p:sldId id="687" r:id="rId84"/>
    <p:sldId id="688" r:id="rId85"/>
    <p:sldId id="689" r:id="rId86"/>
    <p:sldId id="690" r:id="rId87"/>
    <p:sldId id="691" r:id="rId88"/>
    <p:sldId id="692" r:id="rId89"/>
    <p:sldId id="693" r:id="rId90"/>
    <p:sldId id="579" r:id="rId91"/>
    <p:sldId id="578" r:id="rId92"/>
    <p:sldId id="573" r:id="rId93"/>
    <p:sldId id="574" r:id="rId94"/>
    <p:sldId id="575" r:id="rId95"/>
    <p:sldId id="580" r:id="rId96"/>
    <p:sldId id="583" r:id="rId97"/>
    <p:sldId id="694" r:id="rId98"/>
    <p:sldId id="584" r:id="rId99"/>
    <p:sldId id="700" r:id="rId100"/>
    <p:sldId id="582" r:id="rId101"/>
    <p:sldId id="566" r:id="rId102"/>
    <p:sldId id="567" r:id="rId103"/>
    <p:sldId id="568" r:id="rId104"/>
    <p:sldId id="569" r:id="rId105"/>
    <p:sldId id="570" r:id="rId106"/>
    <p:sldId id="571" r:id="rId107"/>
    <p:sldId id="572" r:id="rId108"/>
    <p:sldId id="581" r:id="rId109"/>
    <p:sldId id="585" r:id="rId110"/>
    <p:sldId id="586" r:id="rId111"/>
    <p:sldId id="699" r:id="rId112"/>
    <p:sldId id="695" r:id="rId113"/>
    <p:sldId id="587" r:id="rId114"/>
    <p:sldId id="588" r:id="rId115"/>
    <p:sldId id="589" r:id="rId116"/>
    <p:sldId id="590" r:id="rId117"/>
    <p:sldId id="591" r:id="rId118"/>
    <p:sldId id="592" r:id="rId119"/>
    <p:sldId id="593" r:id="rId120"/>
    <p:sldId id="594" r:id="rId121"/>
    <p:sldId id="595" r:id="rId122"/>
    <p:sldId id="596" r:id="rId123"/>
    <p:sldId id="597" r:id="rId124"/>
    <p:sldId id="598" r:id="rId125"/>
    <p:sldId id="599" r:id="rId126"/>
    <p:sldId id="600" r:id="rId127"/>
    <p:sldId id="601" r:id="rId128"/>
    <p:sldId id="602" r:id="rId129"/>
    <p:sldId id="603" r:id="rId130"/>
    <p:sldId id="604" r:id="rId131"/>
    <p:sldId id="605" r:id="rId132"/>
    <p:sldId id="606" r:id="rId133"/>
    <p:sldId id="607" r:id="rId134"/>
    <p:sldId id="608" r:id="rId135"/>
    <p:sldId id="609" r:id="rId136"/>
    <p:sldId id="610" r:id="rId137"/>
    <p:sldId id="611" r:id="rId138"/>
    <p:sldId id="612" r:id="rId139"/>
    <p:sldId id="613" r:id="rId140"/>
    <p:sldId id="614" r:id="rId141"/>
    <p:sldId id="615" r:id="rId142"/>
    <p:sldId id="616" r:id="rId143"/>
    <p:sldId id="617" r:id="rId144"/>
    <p:sldId id="618" r:id="rId145"/>
    <p:sldId id="619" r:id="rId146"/>
    <p:sldId id="620" r:id="rId147"/>
    <p:sldId id="621" r:id="rId148"/>
    <p:sldId id="622" r:id="rId149"/>
    <p:sldId id="623" r:id="rId150"/>
    <p:sldId id="624" r:id="rId151"/>
    <p:sldId id="625" r:id="rId152"/>
    <p:sldId id="626" r:id="rId153"/>
    <p:sldId id="301" r:id="rId154"/>
    <p:sldId id="303" r:id="rId155"/>
    <p:sldId id="307" r:id="rId156"/>
    <p:sldId id="308" r:id="rId157"/>
    <p:sldId id="310" r:id="rId158"/>
    <p:sldId id="309" r:id="rId159"/>
    <p:sldId id="311" r:id="rId160"/>
    <p:sldId id="312" r:id="rId161"/>
    <p:sldId id="313" r:id="rId162"/>
    <p:sldId id="314" r:id="rId163"/>
    <p:sldId id="302" r:id="rId164"/>
    <p:sldId id="300" r:id="rId165"/>
    <p:sldId id="316" r:id="rId166"/>
    <p:sldId id="318" r:id="rId167"/>
    <p:sldId id="319" r:id="rId168"/>
    <p:sldId id="317" r:id="rId169"/>
    <p:sldId id="320" r:id="rId170"/>
    <p:sldId id="321" r:id="rId171"/>
    <p:sldId id="322" r:id="rId172"/>
    <p:sldId id="326" r:id="rId173"/>
    <p:sldId id="324" r:id="rId174"/>
    <p:sldId id="325" r:id="rId175"/>
    <p:sldId id="351" r:id="rId176"/>
    <p:sldId id="354" r:id="rId177"/>
    <p:sldId id="353" r:id="rId178"/>
    <p:sldId id="348" r:id="rId179"/>
    <p:sldId id="349" r:id="rId180"/>
    <p:sldId id="350" r:id="rId181"/>
    <p:sldId id="355" r:id="rId182"/>
    <p:sldId id="356" r:id="rId183"/>
    <p:sldId id="360" r:id="rId184"/>
    <p:sldId id="462" r:id="rId185"/>
    <p:sldId id="361" r:id="rId186"/>
    <p:sldId id="359" r:id="rId187"/>
    <p:sldId id="358" r:id="rId188"/>
    <p:sldId id="362" r:id="rId189"/>
    <p:sldId id="363" r:id="rId190"/>
    <p:sldId id="364" r:id="rId191"/>
    <p:sldId id="365" r:id="rId192"/>
    <p:sldId id="366" r:id="rId193"/>
    <p:sldId id="367" r:id="rId194"/>
    <p:sldId id="368" r:id="rId195"/>
    <p:sldId id="331" r:id="rId196"/>
    <p:sldId id="333" r:id="rId197"/>
    <p:sldId id="334" r:id="rId1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20"/>
    <a:srgbClr val="2B672E"/>
    <a:srgbClr val="1A3F1C"/>
    <a:srgbClr val="9C7141"/>
    <a:srgbClr val="D28A5E"/>
    <a:srgbClr val="1F6B21"/>
    <a:srgbClr val="283F19"/>
    <a:srgbClr val="00C070"/>
    <a:srgbClr val="278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5" autoAdjust="0"/>
    <p:restoredTop sz="90024" autoAdjust="0"/>
  </p:normalViewPr>
  <p:slideViewPr>
    <p:cSldViewPr snapToGrid="0" showGuides="1">
      <p:cViewPr varScale="1">
        <p:scale>
          <a:sx n="113" d="100"/>
          <a:sy n="113" d="100"/>
        </p:scale>
        <p:origin x="200" y="50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84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handoutMaster" Target="handoutMasters/handoutMaster1.xml"/><Relationship Id="rId201" Type="http://schemas.openxmlformats.org/officeDocument/2006/relationships/presProps" Target="presProps.xml"/><Relationship Id="rId202" Type="http://schemas.openxmlformats.org/officeDocument/2006/relationships/viewProps" Target="viewProps.xml"/><Relationship Id="rId203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BBC299-1EDE-47FA-9044-1B40A24AE17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650C79-1779-4384-A8F5-AE904379AFB3}">
      <dgm:prSet phldrT="[Text]" custT="1"/>
      <dgm:spPr/>
      <dgm:t>
        <a:bodyPr/>
        <a:lstStyle/>
        <a:p>
          <a:r>
            <a:rPr lang="en-US" sz="4000" b="1" dirty="0"/>
            <a:t>Identify Floor</a:t>
          </a:r>
        </a:p>
      </dgm:t>
    </dgm:pt>
    <dgm:pt modelId="{DDE609DD-4D5A-4AD0-A7ED-978DD062EC3E}" type="parTrans" cxnId="{5E97F4FA-3815-4460-94F5-1E20DD10DD3A}">
      <dgm:prSet/>
      <dgm:spPr/>
      <dgm:t>
        <a:bodyPr/>
        <a:lstStyle/>
        <a:p>
          <a:endParaRPr lang="en-US"/>
        </a:p>
      </dgm:t>
    </dgm:pt>
    <dgm:pt modelId="{CAD25F7A-FE17-4A75-B20F-3415CE86AF51}" type="sibTrans" cxnId="{5E97F4FA-3815-4460-94F5-1E20DD10DD3A}">
      <dgm:prSet/>
      <dgm:spPr/>
      <dgm:t>
        <a:bodyPr/>
        <a:lstStyle/>
        <a:p>
          <a:endParaRPr lang="en-US"/>
        </a:p>
      </dgm:t>
    </dgm:pt>
    <dgm:pt modelId="{2FDF7C5D-8320-4233-8164-31B54874EEBB}">
      <dgm:prSet phldrT="[Text]" custT="1"/>
      <dgm:spPr/>
      <dgm:t>
        <a:bodyPr/>
        <a:lstStyle/>
        <a:p>
          <a:r>
            <a:rPr lang="en-US" sz="4000" b="1" u="none" dirty="0"/>
            <a:t>Calculate Coordinates</a:t>
          </a:r>
          <a:endParaRPr lang="en-US" sz="4000" dirty="0"/>
        </a:p>
      </dgm:t>
    </dgm:pt>
    <dgm:pt modelId="{77306CDD-1142-4FBE-AF43-3F0E30DD22F3}" type="parTrans" cxnId="{EDF5A2C8-42DB-4FBB-97FB-1C375A20AE75}">
      <dgm:prSet/>
      <dgm:spPr/>
      <dgm:t>
        <a:bodyPr/>
        <a:lstStyle/>
        <a:p>
          <a:endParaRPr lang="en-US"/>
        </a:p>
      </dgm:t>
    </dgm:pt>
    <dgm:pt modelId="{7A380F59-B3E6-4947-8C9B-ED88EE7AD65D}" type="sibTrans" cxnId="{EDF5A2C8-42DB-4FBB-97FB-1C375A20AE75}">
      <dgm:prSet/>
      <dgm:spPr/>
      <dgm:t>
        <a:bodyPr/>
        <a:lstStyle/>
        <a:p>
          <a:endParaRPr lang="en-US"/>
        </a:p>
      </dgm:t>
    </dgm:pt>
    <dgm:pt modelId="{98EC1EC4-EA21-4DE8-B722-82E2F6BCC433}">
      <dgm:prSet phldrT="[Text]" custT="1"/>
      <dgm:spPr/>
      <dgm:t>
        <a:bodyPr/>
        <a:lstStyle/>
        <a:p>
          <a:r>
            <a:rPr lang="en-US" sz="4000" b="1" u="none" dirty="0"/>
            <a:t>Identify Area</a:t>
          </a:r>
          <a:endParaRPr lang="en-US" sz="4000" dirty="0"/>
        </a:p>
      </dgm:t>
    </dgm:pt>
    <dgm:pt modelId="{60C9E930-40A9-4DE6-A86B-397909201F87}" type="parTrans" cxnId="{AE63C82F-B207-45E0-98B7-DCEA9CAA08BE}">
      <dgm:prSet/>
      <dgm:spPr/>
      <dgm:t>
        <a:bodyPr/>
        <a:lstStyle/>
        <a:p>
          <a:endParaRPr lang="en-US"/>
        </a:p>
      </dgm:t>
    </dgm:pt>
    <dgm:pt modelId="{AA73DB47-2D44-4C75-A3C6-B9C65A65A0C8}" type="sibTrans" cxnId="{AE63C82F-B207-45E0-98B7-DCEA9CAA08BE}">
      <dgm:prSet/>
      <dgm:spPr/>
      <dgm:t>
        <a:bodyPr/>
        <a:lstStyle/>
        <a:p>
          <a:endParaRPr lang="en-US"/>
        </a:p>
      </dgm:t>
    </dgm:pt>
    <dgm:pt modelId="{D02C88D8-0C2A-49D8-9B02-A2BE6111F761}" type="pres">
      <dgm:prSet presAssocID="{27BBC299-1EDE-47FA-9044-1B40A24AE1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D4098A0-1F2D-47F4-8763-4FD01785F2C8}" type="pres">
      <dgm:prSet presAssocID="{27BBC299-1EDE-47FA-9044-1B40A24AE176}" presName="Name1" presStyleCnt="0"/>
      <dgm:spPr/>
    </dgm:pt>
    <dgm:pt modelId="{AF465FA2-B719-43C9-9059-1C7D1283A61D}" type="pres">
      <dgm:prSet presAssocID="{27BBC299-1EDE-47FA-9044-1B40A24AE176}" presName="cycle" presStyleCnt="0"/>
      <dgm:spPr/>
    </dgm:pt>
    <dgm:pt modelId="{000AE6E0-910C-4DED-A91E-BA4FC18F1B20}" type="pres">
      <dgm:prSet presAssocID="{27BBC299-1EDE-47FA-9044-1B40A24AE176}" presName="srcNode" presStyleLbl="node1" presStyleIdx="0" presStyleCnt="3"/>
      <dgm:spPr/>
    </dgm:pt>
    <dgm:pt modelId="{CBE5A39F-6C72-4E7A-80F9-EE1CA76B2DAD}" type="pres">
      <dgm:prSet presAssocID="{27BBC299-1EDE-47FA-9044-1B40A24AE176}" presName="conn" presStyleLbl="parChTrans1D2" presStyleIdx="0" presStyleCnt="1"/>
      <dgm:spPr/>
      <dgm:t>
        <a:bodyPr/>
        <a:lstStyle/>
        <a:p>
          <a:endParaRPr lang="en-US"/>
        </a:p>
      </dgm:t>
    </dgm:pt>
    <dgm:pt modelId="{B0C75C40-B78B-4B8F-850F-F086F73EEFA8}" type="pres">
      <dgm:prSet presAssocID="{27BBC299-1EDE-47FA-9044-1B40A24AE176}" presName="extraNode" presStyleLbl="node1" presStyleIdx="0" presStyleCnt="3"/>
      <dgm:spPr/>
    </dgm:pt>
    <dgm:pt modelId="{E3FE5E5E-6228-44CC-A70B-6D02988ECB3C}" type="pres">
      <dgm:prSet presAssocID="{27BBC299-1EDE-47FA-9044-1B40A24AE176}" presName="dstNode" presStyleLbl="node1" presStyleIdx="0" presStyleCnt="3"/>
      <dgm:spPr/>
    </dgm:pt>
    <dgm:pt modelId="{6BEA70EF-F7DB-4727-858D-C3615020E82A}" type="pres">
      <dgm:prSet presAssocID="{95650C79-1779-4384-A8F5-AE904379AFB3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4EFA7-6D71-4704-B8DF-78519B86CF2E}" type="pres">
      <dgm:prSet presAssocID="{95650C79-1779-4384-A8F5-AE904379AFB3}" presName="accent_1" presStyleCnt="0"/>
      <dgm:spPr/>
    </dgm:pt>
    <dgm:pt modelId="{0A91976A-634A-4959-82BC-297966FD813A}" type="pres">
      <dgm:prSet presAssocID="{95650C79-1779-4384-A8F5-AE904379AFB3}" presName="accentRepeatNode" presStyleLbl="solidFgAcc1" presStyleIdx="0" presStyleCnt="3"/>
      <dgm:spPr/>
    </dgm:pt>
    <dgm:pt modelId="{93A47073-841A-4C79-9028-A1E3F3A39CA9}" type="pres">
      <dgm:prSet presAssocID="{2FDF7C5D-8320-4233-8164-31B54874EEB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C3BAF-B2BF-493B-A963-9A471B7EB1F4}" type="pres">
      <dgm:prSet presAssocID="{2FDF7C5D-8320-4233-8164-31B54874EEBB}" presName="accent_2" presStyleCnt="0"/>
      <dgm:spPr/>
    </dgm:pt>
    <dgm:pt modelId="{399784E1-533B-4C8C-9C62-BA077D56B844}" type="pres">
      <dgm:prSet presAssocID="{2FDF7C5D-8320-4233-8164-31B54874EEBB}" presName="accentRepeatNode" presStyleLbl="solidFgAcc1" presStyleIdx="1" presStyleCnt="3"/>
      <dgm:spPr/>
    </dgm:pt>
    <dgm:pt modelId="{3C09F7D2-370D-4EF5-9E85-C39076C2DA42}" type="pres">
      <dgm:prSet presAssocID="{98EC1EC4-EA21-4DE8-B722-82E2F6BCC43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D362D7-D173-4EA4-8C97-3B48B553AEC1}" type="pres">
      <dgm:prSet presAssocID="{98EC1EC4-EA21-4DE8-B722-82E2F6BCC433}" presName="accent_3" presStyleCnt="0"/>
      <dgm:spPr/>
    </dgm:pt>
    <dgm:pt modelId="{CEEAB42C-0E25-464D-8903-CB5FA43E89D8}" type="pres">
      <dgm:prSet presAssocID="{98EC1EC4-EA21-4DE8-B722-82E2F6BCC433}" presName="accentRepeatNode" presStyleLbl="solidFgAcc1" presStyleIdx="2" presStyleCnt="3"/>
      <dgm:spPr/>
    </dgm:pt>
  </dgm:ptLst>
  <dgm:cxnLst>
    <dgm:cxn modelId="{5E97F4FA-3815-4460-94F5-1E20DD10DD3A}" srcId="{27BBC299-1EDE-47FA-9044-1B40A24AE176}" destId="{95650C79-1779-4384-A8F5-AE904379AFB3}" srcOrd="0" destOrd="0" parTransId="{DDE609DD-4D5A-4AD0-A7ED-978DD062EC3E}" sibTransId="{CAD25F7A-FE17-4A75-B20F-3415CE86AF51}"/>
    <dgm:cxn modelId="{D901BA86-ECBE-4A83-BE4C-1E76E943BD5D}" type="presOf" srcId="{95650C79-1779-4384-A8F5-AE904379AFB3}" destId="{6BEA70EF-F7DB-4727-858D-C3615020E82A}" srcOrd="0" destOrd="0" presId="urn:microsoft.com/office/officeart/2008/layout/VerticalCurvedList"/>
    <dgm:cxn modelId="{08B34A4B-3477-4C6B-9745-A4A18F727428}" type="presOf" srcId="{2FDF7C5D-8320-4233-8164-31B54874EEBB}" destId="{93A47073-841A-4C79-9028-A1E3F3A39CA9}" srcOrd="0" destOrd="0" presId="urn:microsoft.com/office/officeart/2008/layout/VerticalCurvedList"/>
    <dgm:cxn modelId="{AE63C82F-B207-45E0-98B7-DCEA9CAA08BE}" srcId="{27BBC299-1EDE-47FA-9044-1B40A24AE176}" destId="{98EC1EC4-EA21-4DE8-B722-82E2F6BCC433}" srcOrd="2" destOrd="0" parTransId="{60C9E930-40A9-4DE6-A86B-397909201F87}" sibTransId="{AA73DB47-2D44-4C75-A3C6-B9C65A65A0C8}"/>
    <dgm:cxn modelId="{104F321F-2A67-49AF-80FE-C19E2246AF7E}" type="presOf" srcId="{98EC1EC4-EA21-4DE8-B722-82E2F6BCC433}" destId="{3C09F7D2-370D-4EF5-9E85-C39076C2DA42}" srcOrd="0" destOrd="0" presId="urn:microsoft.com/office/officeart/2008/layout/VerticalCurvedList"/>
    <dgm:cxn modelId="{EDF5A2C8-42DB-4FBB-97FB-1C375A20AE75}" srcId="{27BBC299-1EDE-47FA-9044-1B40A24AE176}" destId="{2FDF7C5D-8320-4233-8164-31B54874EEBB}" srcOrd="1" destOrd="0" parTransId="{77306CDD-1142-4FBE-AF43-3F0E30DD22F3}" sibTransId="{7A380F59-B3E6-4947-8C9B-ED88EE7AD65D}"/>
    <dgm:cxn modelId="{F3A9AE3E-0791-450E-8CC4-3F4195D7E2CE}" type="presOf" srcId="{27BBC299-1EDE-47FA-9044-1B40A24AE176}" destId="{D02C88D8-0C2A-49D8-9B02-A2BE6111F761}" srcOrd="0" destOrd="0" presId="urn:microsoft.com/office/officeart/2008/layout/VerticalCurvedList"/>
    <dgm:cxn modelId="{485A6A53-8135-4329-9459-5D124FAA19EB}" type="presOf" srcId="{CAD25F7A-FE17-4A75-B20F-3415CE86AF51}" destId="{CBE5A39F-6C72-4E7A-80F9-EE1CA76B2DAD}" srcOrd="0" destOrd="0" presId="urn:microsoft.com/office/officeart/2008/layout/VerticalCurvedList"/>
    <dgm:cxn modelId="{0557BBC0-E468-49C3-9393-043B866E27AA}" type="presParOf" srcId="{D02C88D8-0C2A-49D8-9B02-A2BE6111F761}" destId="{3D4098A0-1F2D-47F4-8763-4FD01785F2C8}" srcOrd="0" destOrd="0" presId="urn:microsoft.com/office/officeart/2008/layout/VerticalCurvedList"/>
    <dgm:cxn modelId="{BE4A2AD0-2616-49E8-A61F-DFCDE91C5D07}" type="presParOf" srcId="{3D4098A0-1F2D-47F4-8763-4FD01785F2C8}" destId="{AF465FA2-B719-43C9-9059-1C7D1283A61D}" srcOrd="0" destOrd="0" presId="urn:microsoft.com/office/officeart/2008/layout/VerticalCurvedList"/>
    <dgm:cxn modelId="{C3FCDB84-3874-4E8E-AA71-F3B6B2BF821A}" type="presParOf" srcId="{AF465FA2-B719-43C9-9059-1C7D1283A61D}" destId="{000AE6E0-910C-4DED-A91E-BA4FC18F1B20}" srcOrd="0" destOrd="0" presId="urn:microsoft.com/office/officeart/2008/layout/VerticalCurvedList"/>
    <dgm:cxn modelId="{07693A34-509A-40E9-A122-5D457B41AE1A}" type="presParOf" srcId="{AF465FA2-B719-43C9-9059-1C7D1283A61D}" destId="{CBE5A39F-6C72-4E7A-80F9-EE1CA76B2DAD}" srcOrd="1" destOrd="0" presId="urn:microsoft.com/office/officeart/2008/layout/VerticalCurvedList"/>
    <dgm:cxn modelId="{EA56FDAD-6B0F-4E63-ABA3-51EE615025D9}" type="presParOf" srcId="{AF465FA2-B719-43C9-9059-1C7D1283A61D}" destId="{B0C75C40-B78B-4B8F-850F-F086F73EEFA8}" srcOrd="2" destOrd="0" presId="urn:microsoft.com/office/officeart/2008/layout/VerticalCurvedList"/>
    <dgm:cxn modelId="{6B2F6F45-3AC6-4F68-B426-2E0AB5F3286A}" type="presParOf" srcId="{AF465FA2-B719-43C9-9059-1C7D1283A61D}" destId="{E3FE5E5E-6228-44CC-A70B-6D02988ECB3C}" srcOrd="3" destOrd="0" presId="urn:microsoft.com/office/officeart/2008/layout/VerticalCurvedList"/>
    <dgm:cxn modelId="{03DBAB53-97AA-49C2-9EB2-20D3B3FE6CF1}" type="presParOf" srcId="{3D4098A0-1F2D-47F4-8763-4FD01785F2C8}" destId="{6BEA70EF-F7DB-4727-858D-C3615020E82A}" srcOrd="1" destOrd="0" presId="urn:microsoft.com/office/officeart/2008/layout/VerticalCurvedList"/>
    <dgm:cxn modelId="{A9CD5A48-952A-43A9-A1F4-A6FBFDE963E6}" type="presParOf" srcId="{3D4098A0-1F2D-47F4-8763-4FD01785F2C8}" destId="{8484EFA7-6D71-4704-B8DF-78519B86CF2E}" srcOrd="2" destOrd="0" presId="urn:microsoft.com/office/officeart/2008/layout/VerticalCurvedList"/>
    <dgm:cxn modelId="{A1322A42-8540-444F-8A2E-F0B3C931265E}" type="presParOf" srcId="{8484EFA7-6D71-4704-B8DF-78519B86CF2E}" destId="{0A91976A-634A-4959-82BC-297966FD813A}" srcOrd="0" destOrd="0" presId="urn:microsoft.com/office/officeart/2008/layout/VerticalCurvedList"/>
    <dgm:cxn modelId="{2D0C3A16-B34C-47EB-918B-DA34C46C504D}" type="presParOf" srcId="{3D4098A0-1F2D-47F4-8763-4FD01785F2C8}" destId="{93A47073-841A-4C79-9028-A1E3F3A39CA9}" srcOrd="3" destOrd="0" presId="urn:microsoft.com/office/officeart/2008/layout/VerticalCurvedList"/>
    <dgm:cxn modelId="{13D19197-0AB2-4569-B119-4EBCB31687F6}" type="presParOf" srcId="{3D4098A0-1F2D-47F4-8763-4FD01785F2C8}" destId="{BABC3BAF-B2BF-493B-A963-9A471B7EB1F4}" srcOrd="4" destOrd="0" presId="urn:microsoft.com/office/officeart/2008/layout/VerticalCurvedList"/>
    <dgm:cxn modelId="{4B9C93E6-A2C5-479C-BA17-9E84A28139B3}" type="presParOf" srcId="{BABC3BAF-B2BF-493B-A963-9A471B7EB1F4}" destId="{399784E1-533B-4C8C-9C62-BA077D56B844}" srcOrd="0" destOrd="0" presId="urn:microsoft.com/office/officeart/2008/layout/VerticalCurvedList"/>
    <dgm:cxn modelId="{BEAFCACF-0399-4578-BD07-195DF274F2AA}" type="presParOf" srcId="{3D4098A0-1F2D-47F4-8763-4FD01785F2C8}" destId="{3C09F7D2-370D-4EF5-9E85-C39076C2DA42}" srcOrd="5" destOrd="0" presId="urn:microsoft.com/office/officeart/2008/layout/VerticalCurvedList"/>
    <dgm:cxn modelId="{4A3D5682-1C13-4484-94AA-92DC0AB15860}" type="presParOf" srcId="{3D4098A0-1F2D-47F4-8763-4FD01785F2C8}" destId="{FBD362D7-D173-4EA4-8C97-3B48B553AEC1}" srcOrd="6" destOrd="0" presId="urn:microsoft.com/office/officeart/2008/layout/VerticalCurvedList"/>
    <dgm:cxn modelId="{90B7CB29-C47E-4B44-A758-464A165EF49F}" type="presParOf" srcId="{FBD362D7-D173-4EA4-8C97-3B48B553AEC1}" destId="{CEEAB42C-0E25-464D-8903-CB5FA43E89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BBC299-1EDE-47FA-9044-1B40A24AE17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650C79-1779-4384-A8F5-AE904379AFB3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4000" b="1" dirty="0"/>
            <a:t>Identify Floor</a:t>
          </a:r>
        </a:p>
      </dgm:t>
    </dgm:pt>
    <dgm:pt modelId="{DDE609DD-4D5A-4AD0-A7ED-978DD062EC3E}" type="parTrans" cxnId="{5E97F4FA-3815-4460-94F5-1E20DD10DD3A}">
      <dgm:prSet/>
      <dgm:spPr/>
      <dgm:t>
        <a:bodyPr/>
        <a:lstStyle/>
        <a:p>
          <a:endParaRPr lang="en-US"/>
        </a:p>
      </dgm:t>
    </dgm:pt>
    <dgm:pt modelId="{CAD25F7A-FE17-4A75-B20F-3415CE86AF51}" type="sibTrans" cxnId="{5E97F4FA-3815-4460-94F5-1E20DD10DD3A}">
      <dgm:prSet/>
      <dgm:spPr/>
      <dgm:t>
        <a:bodyPr/>
        <a:lstStyle/>
        <a:p>
          <a:endParaRPr lang="en-US"/>
        </a:p>
      </dgm:t>
    </dgm:pt>
    <dgm:pt modelId="{2FDF7C5D-8320-4233-8164-31B54874EEBB}">
      <dgm:prSet phldrT="[Text]" custT="1"/>
      <dgm:spPr/>
      <dgm:t>
        <a:bodyPr/>
        <a:lstStyle/>
        <a:p>
          <a:r>
            <a:rPr lang="en-US" sz="4000" b="1" u="none" dirty="0"/>
            <a:t>Calculate Coordinates</a:t>
          </a:r>
          <a:endParaRPr lang="en-US" sz="4000" dirty="0"/>
        </a:p>
      </dgm:t>
    </dgm:pt>
    <dgm:pt modelId="{77306CDD-1142-4FBE-AF43-3F0E30DD22F3}" type="parTrans" cxnId="{EDF5A2C8-42DB-4FBB-97FB-1C375A20AE75}">
      <dgm:prSet/>
      <dgm:spPr/>
      <dgm:t>
        <a:bodyPr/>
        <a:lstStyle/>
        <a:p>
          <a:endParaRPr lang="en-US"/>
        </a:p>
      </dgm:t>
    </dgm:pt>
    <dgm:pt modelId="{7A380F59-B3E6-4947-8C9B-ED88EE7AD65D}" type="sibTrans" cxnId="{EDF5A2C8-42DB-4FBB-97FB-1C375A20AE75}">
      <dgm:prSet/>
      <dgm:spPr/>
      <dgm:t>
        <a:bodyPr/>
        <a:lstStyle/>
        <a:p>
          <a:endParaRPr lang="en-US"/>
        </a:p>
      </dgm:t>
    </dgm:pt>
    <dgm:pt modelId="{98EC1EC4-EA21-4DE8-B722-82E2F6BCC433}">
      <dgm:prSet phldrT="[Text]" custT="1"/>
      <dgm:spPr/>
      <dgm:t>
        <a:bodyPr/>
        <a:lstStyle/>
        <a:p>
          <a:r>
            <a:rPr lang="en-US" sz="4000" b="1" u="none" dirty="0"/>
            <a:t>Identify Area</a:t>
          </a:r>
          <a:endParaRPr lang="en-US" sz="4000" dirty="0"/>
        </a:p>
      </dgm:t>
    </dgm:pt>
    <dgm:pt modelId="{60C9E930-40A9-4DE6-A86B-397909201F87}" type="parTrans" cxnId="{AE63C82F-B207-45E0-98B7-DCEA9CAA08BE}">
      <dgm:prSet/>
      <dgm:spPr/>
      <dgm:t>
        <a:bodyPr/>
        <a:lstStyle/>
        <a:p>
          <a:endParaRPr lang="en-US"/>
        </a:p>
      </dgm:t>
    </dgm:pt>
    <dgm:pt modelId="{AA73DB47-2D44-4C75-A3C6-B9C65A65A0C8}" type="sibTrans" cxnId="{AE63C82F-B207-45E0-98B7-DCEA9CAA08BE}">
      <dgm:prSet/>
      <dgm:spPr/>
      <dgm:t>
        <a:bodyPr/>
        <a:lstStyle/>
        <a:p>
          <a:endParaRPr lang="en-US"/>
        </a:p>
      </dgm:t>
    </dgm:pt>
    <dgm:pt modelId="{D02C88D8-0C2A-49D8-9B02-A2BE6111F761}" type="pres">
      <dgm:prSet presAssocID="{27BBC299-1EDE-47FA-9044-1B40A24AE1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D4098A0-1F2D-47F4-8763-4FD01785F2C8}" type="pres">
      <dgm:prSet presAssocID="{27BBC299-1EDE-47FA-9044-1B40A24AE176}" presName="Name1" presStyleCnt="0"/>
      <dgm:spPr/>
    </dgm:pt>
    <dgm:pt modelId="{AF465FA2-B719-43C9-9059-1C7D1283A61D}" type="pres">
      <dgm:prSet presAssocID="{27BBC299-1EDE-47FA-9044-1B40A24AE176}" presName="cycle" presStyleCnt="0"/>
      <dgm:spPr/>
    </dgm:pt>
    <dgm:pt modelId="{000AE6E0-910C-4DED-A91E-BA4FC18F1B20}" type="pres">
      <dgm:prSet presAssocID="{27BBC299-1EDE-47FA-9044-1B40A24AE176}" presName="srcNode" presStyleLbl="node1" presStyleIdx="0" presStyleCnt="3"/>
      <dgm:spPr/>
    </dgm:pt>
    <dgm:pt modelId="{CBE5A39F-6C72-4E7A-80F9-EE1CA76B2DAD}" type="pres">
      <dgm:prSet presAssocID="{27BBC299-1EDE-47FA-9044-1B40A24AE176}" presName="conn" presStyleLbl="parChTrans1D2" presStyleIdx="0" presStyleCnt="1"/>
      <dgm:spPr/>
      <dgm:t>
        <a:bodyPr/>
        <a:lstStyle/>
        <a:p>
          <a:endParaRPr lang="en-US"/>
        </a:p>
      </dgm:t>
    </dgm:pt>
    <dgm:pt modelId="{B0C75C40-B78B-4B8F-850F-F086F73EEFA8}" type="pres">
      <dgm:prSet presAssocID="{27BBC299-1EDE-47FA-9044-1B40A24AE176}" presName="extraNode" presStyleLbl="node1" presStyleIdx="0" presStyleCnt="3"/>
      <dgm:spPr/>
    </dgm:pt>
    <dgm:pt modelId="{E3FE5E5E-6228-44CC-A70B-6D02988ECB3C}" type="pres">
      <dgm:prSet presAssocID="{27BBC299-1EDE-47FA-9044-1B40A24AE176}" presName="dstNode" presStyleLbl="node1" presStyleIdx="0" presStyleCnt="3"/>
      <dgm:spPr/>
    </dgm:pt>
    <dgm:pt modelId="{6BEA70EF-F7DB-4727-858D-C3615020E82A}" type="pres">
      <dgm:prSet presAssocID="{95650C79-1779-4384-A8F5-AE904379AFB3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4EFA7-6D71-4704-B8DF-78519B86CF2E}" type="pres">
      <dgm:prSet presAssocID="{95650C79-1779-4384-A8F5-AE904379AFB3}" presName="accent_1" presStyleCnt="0"/>
      <dgm:spPr/>
    </dgm:pt>
    <dgm:pt modelId="{0A91976A-634A-4959-82BC-297966FD813A}" type="pres">
      <dgm:prSet presAssocID="{95650C79-1779-4384-A8F5-AE904379AFB3}" presName="accentRepeatNode" presStyleLbl="solidFgAcc1" presStyleIdx="0" presStyleCnt="3"/>
      <dgm:spPr/>
    </dgm:pt>
    <dgm:pt modelId="{93A47073-841A-4C79-9028-A1E3F3A39CA9}" type="pres">
      <dgm:prSet presAssocID="{2FDF7C5D-8320-4233-8164-31B54874EEB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C3BAF-B2BF-493B-A963-9A471B7EB1F4}" type="pres">
      <dgm:prSet presAssocID="{2FDF7C5D-8320-4233-8164-31B54874EEBB}" presName="accent_2" presStyleCnt="0"/>
      <dgm:spPr/>
    </dgm:pt>
    <dgm:pt modelId="{399784E1-533B-4C8C-9C62-BA077D56B844}" type="pres">
      <dgm:prSet presAssocID="{2FDF7C5D-8320-4233-8164-31B54874EEBB}" presName="accentRepeatNode" presStyleLbl="solidFgAcc1" presStyleIdx="1" presStyleCnt="3"/>
      <dgm:spPr/>
    </dgm:pt>
    <dgm:pt modelId="{3C09F7D2-370D-4EF5-9E85-C39076C2DA42}" type="pres">
      <dgm:prSet presAssocID="{98EC1EC4-EA21-4DE8-B722-82E2F6BCC43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D362D7-D173-4EA4-8C97-3B48B553AEC1}" type="pres">
      <dgm:prSet presAssocID="{98EC1EC4-EA21-4DE8-B722-82E2F6BCC433}" presName="accent_3" presStyleCnt="0"/>
      <dgm:spPr/>
    </dgm:pt>
    <dgm:pt modelId="{CEEAB42C-0E25-464D-8903-CB5FA43E89D8}" type="pres">
      <dgm:prSet presAssocID="{98EC1EC4-EA21-4DE8-B722-82E2F6BCC433}" presName="accentRepeatNode" presStyleLbl="solidFgAcc1" presStyleIdx="2" presStyleCnt="3"/>
      <dgm:spPr/>
    </dgm:pt>
  </dgm:ptLst>
  <dgm:cxnLst>
    <dgm:cxn modelId="{5E97F4FA-3815-4460-94F5-1E20DD10DD3A}" srcId="{27BBC299-1EDE-47FA-9044-1B40A24AE176}" destId="{95650C79-1779-4384-A8F5-AE904379AFB3}" srcOrd="0" destOrd="0" parTransId="{DDE609DD-4D5A-4AD0-A7ED-978DD062EC3E}" sibTransId="{CAD25F7A-FE17-4A75-B20F-3415CE86AF51}"/>
    <dgm:cxn modelId="{68F95992-5638-4304-98CD-0D8F962034A1}" type="presOf" srcId="{95650C79-1779-4384-A8F5-AE904379AFB3}" destId="{6BEA70EF-F7DB-4727-858D-C3615020E82A}" srcOrd="0" destOrd="0" presId="urn:microsoft.com/office/officeart/2008/layout/VerticalCurvedList"/>
    <dgm:cxn modelId="{34202F34-7589-4F42-9226-CD30E49F77DB}" type="presOf" srcId="{27BBC299-1EDE-47FA-9044-1B40A24AE176}" destId="{D02C88D8-0C2A-49D8-9B02-A2BE6111F761}" srcOrd="0" destOrd="0" presId="urn:microsoft.com/office/officeart/2008/layout/VerticalCurvedList"/>
    <dgm:cxn modelId="{87D53E74-2361-4FCA-B6BB-AF90D44DDD83}" type="presOf" srcId="{98EC1EC4-EA21-4DE8-B722-82E2F6BCC433}" destId="{3C09F7D2-370D-4EF5-9E85-C39076C2DA42}" srcOrd="0" destOrd="0" presId="urn:microsoft.com/office/officeart/2008/layout/VerticalCurvedList"/>
    <dgm:cxn modelId="{AE63C82F-B207-45E0-98B7-DCEA9CAA08BE}" srcId="{27BBC299-1EDE-47FA-9044-1B40A24AE176}" destId="{98EC1EC4-EA21-4DE8-B722-82E2F6BCC433}" srcOrd="2" destOrd="0" parTransId="{60C9E930-40A9-4DE6-A86B-397909201F87}" sibTransId="{AA73DB47-2D44-4C75-A3C6-B9C65A65A0C8}"/>
    <dgm:cxn modelId="{81119584-256F-4321-9A3A-8E4F2FEAF21F}" type="presOf" srcId="{2FDF7C5D-8320-4233-8164-31B54874EEBB}" destId="{93A47073-841A-4C79-9028-A1E3F3A39CA9}" srcOrd="0" destOrd="0" presId="urn:microsoft.com/office/officeart/2008/layout/VerticalCurvedList"/>
    <dgm:cxn modelId="{EDF5A2C8-42DB-4FBB-97FB-1C375A20AE75}" srcId="{27BBC299-1EDE-47FA-9044-1B40A24AE176}" destId="{2FDF7C5D-8320-4233-8164-31B54874EEBB}" srcOrd="1" destOrd="0" parTransId="{77306CDD-1142-4FBE-AF43-3F0E30DD22F3}" sibTransId="{7A380F59-B3E6-4947-8C9B-ED88EE7AD65D}"/>
    <dgm:cxn modelId="{0E29BE14-5017-4C20-8B94-EEC887FC2DA2}" type="presOf" srcId="{CAD25F7A-FE17-4A75-B20F-3415CE86AF51}" destId="{CBE5A39F-6C72-4E7A-80F9-EE1CA76B2DAD}" srcOrd="0" destOrd="0" presId="urn:microsoft.com/office/officeart/2008/layout/VerticalCurvedList"/>
    <dgm:cxn modelId="{7D458876-3E41-473C-8C20-1C25F5291EB3}" type="presParOf" srcId="{D02C88D8-0C2A-49D8-9B02-A2BE6111F761}" destId="{3D4098A0-1F2D-47F4-8763-4FD01785F2C8}" srcOrd="0" destOrd="0" presId="urn:microsoft.com/office/officeart/2008/layout/VerticalCurvedList"/>
    <dgm:cxn modelId="{923AD50D-B80F-4DAF-911C-7A18DF89C331}" type="presParOf" srcId="{3D4098A0-1F2D-47F4-8763-4FD01785F2C8}" destId="{AF465FA2-B719-43C9-9059-1C7D1283A61D}" srcOrd="0" destOrd="0" presId="urn:microsoft.com/office/officeart/2008/layout/VerticalCurvedList"/>
    <dgm:cxn modelId="{BB5539E5-C647-4EBD-AE3F-0C603A6970CB}" type="presParOf" srcId="{AF465FA2-B719-43C9-9059-1C7D1283A61D}" destId="{000AE6E0-910C-4DED-A91E-BA4FC18F1B20}" srcOrd="0" destOrd="0" presId="urn:microsoft.com/office/officeart/2008/layout/VerticalCurvedList"/>
    <dgm:cxn modelId="{0839B362-3186-4481-8905-8FAFCB66B917}" type="presParOf" srcId="{AF465FA2-B719-43C9-9059-1C7D1283A61D}" destId="{CBE5A39F-6C72-4E7A-80F9-EE1CA76B2DAD}" srcOrd="1" destOrd="0" presId="urn:microsoft.com/office/officeart/2008/layout/VerticalCurvedList"/>
    <dgm:cxn modelId="{F82101A3-DA62-4850-B86F-4B02F243F89E}" type="presParOf" srcId="{AF465FA2-B719-43C9-9059-1C7D1283A61D}" destId="{B0C75C40-B78B-4B8F-850F-F086F73EEFA8}" srcOrd="2" destOrd="0" presId="urn:microsoft.com/office/officeart/2008/layout/VerticalCurvedList"/>
    <dgm:cxn modelId="{9C3233C6-FBB5-4DDA-9413-EEAF91E1BE11}" type="presParOf" srcId="{AF465FA2-B719-43C9-9059-1C7D1283A61D}" destId="{E3FE5E5E-6228-44CC-A70B-6D02988ECB3C}" srcOrd="3" destOrd="0" presId="urn:microsoft.com/office/officeart/2008/layout/VerticalCurvedList"/>
    <dgm:cxn modelId="{C939C289-14E5-4337-A3FC-5CA186AC98BA}" type="presParOf" srcId="{3D4098A0-1F2D-47F4-8763-4FD01785F2C8}" destId="{6BEA70EF-F7DB-4727-858D-C3615020E82A}" srcOrd="1" destOrd="0" presId="urn:microsoft.com/office/officeart/2008/layout/VerticalCurvedList"/>
    <dgm:cxn modelId="{41DD810D-3B2B-4ADE-90C8-E4D647ACB1C9}" type="presParOf" srcId="{3D4098A0-1F2D-47F4-8763-4FD01785F2C8}" destId="{8484EFA7-6D71-4704-B8DF-78519B86CF2E}" srcOrd="2" destOrd="0" presId="urn:microsoft.com/office/officeart/2008/layout/VerticalCurvedList"/>
    <dgm:cxn modelId="{72FF4740-9BFD-45BB-B30B-24BBB9155845}" type="presParOf" srcId="{8484EFA7-6D71-4704-B8DF-78519B86CF2E}" destId="{0A91976A-634A-4959-82BC-297966FD813A}" srcOrd="0" destOrd="0" presId="urn:microsoft.com/office/officeart/2008/layout/VerticalCurvedList"/>
    <dgm:cxn modelId="{B7AABC46-0C37-4D4C-8FF0-FD69B815DC07}" type="presParOf" srcId="{3D4098A0-1F2D-47F4-8763-4FD01785F2C8}" destId="{93A47073-841A-4C79-9028-A1E3F3A39CA9}" srcOrd="3" destOrd="0" presId="urn:microsoft.com/office/officeart/2008/layout/VerticalCurvedList"/>
    <dgm:cxn modelId="{2D874B7D-841D-4F7F-A2BE-4E4D9E927D23}" type="presParOf" srcId="{3D4098A0-1F2D-47F4-8763-4FD01785F2C8}" destId="{BABC3BAF-B2BF-493B-A963-9A471B7EB1F4}" srcOrd="4" destOrd="0" presId="urn:microsoft.com/office/officeart/2008/layout/VerticalCurvedList"/>
    <dgm:cxn modelId="{C1041C7F-5497-4FE8-8EDC-4B9ED92F1F41}" type="presParOf" srcId="{BABC3BAF-B2BF-493B-A963-9A471B7EB1F4}" destId="{399784E1-533B-4C8C-9C62-BA077D56B844}" srcOrd="0" destOrd="0" presId="urn:microsoft.com/office/officeart/2008/layout/VerticalCurvedList"/>
    <dgm:cxn modelId="{951B54A5-156E-4F87-BCD1-750302BC2C46}" type="presParOf" srcId="{3D4098A0-1F2D-47F4-8763-4FD01785F2C8}" destId="{3C09F7D2-370D-4EF5-9E85-C39076C2DA42}" srcOrd="5" destOrd="0" presId="urn:microsoft.com/office/officeart/2008/layout/VerticalCurvedList"/>
    <dgm:cxn modelId="{A6B515AF-05D5-4438-AAAF-DA52D844505A}" type="presParOf" srcId="{3D4098A0-1F2D-47F4-8763-4FD01785F2C8}" destId="{FBD362D7-D173-4EA4-8C97-3B48B553AEC1}" srcOrd="6" destOrd="0" presId="urn:microsoft.com/office/officeart/2008/layout/VerticalCurvedList"/>
    <dgm:cxn modelId="{FF98616B-AC7B-4B74-9B81-70520573222E}" type="presParOf" srcId="{FBD362D7-D173-4EA4-8C97-3B48B553AEC1}" destId="{CEEAB42C-0E25-464D-8903-CB5FA43E89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BBC299-1EDE-47FA-9044-1B40A24AE17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650C79-1779-4384-A8F5-AE904379AFB3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4000" b="1" dirty="0"/>
            <a:t>Identify Floor</a:t>
          </a:r>
        </a:p>
      </dgm:t>
    </dgm:pt>
    <dgm:pt modelId="{DDE609DD-4D5A-4AD0-A7ED-978DD062EC3E}" type="parTrans" cxnId="{5E97F4FA-3815-4460-94F5-1E20DD10DD3A}">
      <dgm:prSet/>
      <dgm:spPr/>
      <dgm:t>
        <a:bodyPr/>
        <a:lstStyle/>
        <a:p>
          <a:endParaRPr lang="en-US"/>
        </a:p>
      </dgm:t>
    </dgm:pt>
    <dgm:pt modelId="{CAD25F7A-FE17-4A75-B20F-3415CE86AF51}" type="sibTrans" cxnId="{5E97F4FA-3815-4460-94F5-1E20DD10DD3A}">
      <dgm:prSet/>
      <dgm:spPr/>
      <dgm:t>
        <a:bodyPr/>
        <a:lstStyle/>
        <a:p>
          <a:endParaRPr lang="en-US"/>
        </a:p>
      </dgm:t>
    </dgm:pt>
    <dgm:pt modelId="{2FDF7C5D-8320-4233-8164-31B54874EEBB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000" b="1" u="none" dirty="0"/>
            <a:t>Calculate Coordinates</a:t>
          </a:r>
          <a:endParaRPr lang="en-US" sz="4000" dirty="0"/>
        </a:p>
      </dgm:t>
    </dgm:pt>
    <dgm:pt modelId="{77306CDD-1142-4FBE-AF43-3F0E30DD22F3}" type="parTrans" cxnId="{EDF5A2C8-42DB-4FBB-97FB-1C375A20AE75}">
      <dgm:prSet/>
      <dgm:spPr/>
      <dgm:t>
        <a:bodyPr/>
        <a:lstStyle/>
        <a:p>
          <a:endParaRPr lang="en-US"/>
        </a:p>
      </dgm:t>
    </dgm:pt>
    <dgm:pt modelId="{7A380F59-B3E6-4947-8C9B-ED88EE7AD65D}" type="sibTrans" cxnId="{EDF5A2C8-42DB-4FBB-97FB-1C375A20AE75}">
      <dgm:prSet/>
      <dgm:spPr/>
      <dgm:t>
        <a:bodyPr/>
        <a:lstStyle/>
        <a:p>
          <a:endParaRPr lang="en-US"/>
        </a:p>
      </dgm:t>
    </dgm:pt>
    <dgm:pt modelId="{98EC1EC4-EA21-4DE8-B722-82E2F6BCC433}">
      <dgm:prSet phldrT="[Text]" custT="1"/>
      <dgm:spPr/>
      <dgm:t>
        <a:bodyPr/>
        <a:lstStyle/>
        <a:p>
          <a:r>
            <a:rPr lang="en-US" sz="4000" b="1" u="none" dirty="0"/>
            <a:t>Identify Area</a:t>
          </a:r>
          <a:endParaRPr lang="en-US" sz="4000" dirty="0"/>
        </a:p>
      </dgm:t>
    </dgm:pt>
    <dgm:pt modelId="{60C9E930-40A9-4DE6-A86B-397909201F87}" type="parTrans" cxnId="{AE63C82F-B207-45E0-98B7-DCEA9CAA08BE}">
      <dgm:prSet/>
      <dgm:spPr/>
      <dgm:t>
        <a:bodyPr/>
        <a:lstStyle/>
        <a:p>
          <a:endParaRPr lang="en-US"/>
        </a:p>
      </dgm:t>
    </dgm:pt>
    <dgm:pt modelId="{AA73DB47-2D44-4C75-A3C6-B9C65A65A0C8}" type="sibTrans" cxnId="{AE63C82F-B207-45E0-98B7-DCEA9CAA08BE}">
      <dgm:prSet/>
      <dgm:spPr/>
      <dgm:t>
        <a:bodyPr/>
        <a:lstStyle/>
        <a:p>
          <a:endParaRPr lang="en-US"/>
        </a:p>
      </dgm:t>
    </dgm:pt>
    <dgm:pt modelId="{D02C88D8-0C2A-49D8-9B02-A2BE6111F761}" type="pres">
      <dgm:prSet presAssocID="{27BBC299-1EDE-47FA-9044-1B40A24AE1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D4098A0-1F2D-47F4-8763-4FD01785F2C8}" type="pres">
      <dgm:prSet presAssocID="{27BBC299-1EDE-47FA-9044-1B40A24AE176}" presName="Name1" presStyleCnt="0"/>
      <dgm:spPr/>
    </dgm:pt>
    <dgm:pt modelId="{AF465FA2-B719-43C9-9059-1C7D1283A61D}" type="pres">
      <dgm:prSet presAssocID="{27BBC299-1EDE-47FA-9044-1B40A24AE176}" presName="cycle" presStyleCnt="0"/>
      <dgm:spPr/>
    </dgm:pt>
    <dgm:pt modelId="{000AE6E0-910C-4DED-A91E-BA4FC18F1B20}" type="pres">
      <dgm:prSet presAssocID="{27BBC299-1EDE-47FA-9044-1B40A24AE176}" presName="srcNode" presStyleLbl="node1" presStyleIdx="0" presStyleCnt="3"/>
      <dgm:spPr/>
    </dgm:pt>
    <dgm:pt modelId="{CBE5A39F-6C72-4E7A-80F9-EE1CA76B2DAD}" type="pres">
      <dgm:prSet presAssocID="{27BBC299-1EDE-47FA-9044-1B40A24AE176}" presName="conn" presStyleLbl="parChTrans1D2" presStyleIdx="0" presStyleCnt="1"/>
      <dgm:spPr/>
      <dgm:t>
        <a:bodyPr/>
        <a:lstStyle/>
        <a:p>
          <a:endParaRPr lang="en-US"/>
        </a:p>
      </dgm:t>
    </dgm:pt>
    <dgm:pt modelId="{B0C75C40-B78B-4B8F-850F-F086F73EEFA8}" type="pres">
      <dgm:prSet presAssocID="{27BBC299-1EDE-47FA-9044-1B40A24AE176}" presName="extraNode" presStyleLbl="node1" presStyleIdx="0" presStyleCnt="3"/>
      <dgm:spPr/>
    </dgm:pt>
    <dgm:pt modelId="{E3FE5E5E-6228-44CC-A70B-6D02988ECB3C}" type="pres">
      <dgm:prSet presAssocID="{27BBC299-1EDE-47FA-9044-1B40A24AE176}" presName="dstNode" presStyleLbl="node1" presStyleIdx="0" presStyleCnt="3"/>
      <dgm:spPr/>
    </dgm:pt>
    <dgm:pt modelId="{6BEA70EF-F7DB-4727-858D-C3615020E82A}" type="pres">
      <dgm:prSet presAssocID="{95650C79-1779-4384-A8F5-AE904379AFB3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4EFA7-6D71-4704-B8DF-78519B86CF2E}" type="pres">
      <dgm:prSet presAssocID="{95650C79-1779-4384-A8F5-AE904379AFB3}" presName="accent_1" presStyleCnt="0"/>
      <dgm:spPr/>
    </dgm:pt>
    <dgm:pt modelId="{0A91976A-634A-4959-82BC-297966FD813A}" type="pres">
      <dgm:prSet presAssocID="{95650C79-1779-4384-A8F5-AE904379AFB3}" presName="accentRepeatNode" presStyleLbl="solidFgAcc1" presStyleIdx="0" presStyleCnt="3"/>
      <dgm:spPr/>
    </dgm:pt>
    <dgm:pt modelId="{93A47073-841A-4C79-9028-A1E3F3A39CA9}" type="pres">
      <dgm:prSet presAssocID="{2FDF7C5D-8320-4233-8164-31B54874EEB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C3BAF-B2BF-493B-A963-9A471B7EB1F4}" type="pres">
      <dgm:prSet presAssocID="{2FDF7C5D-8320-4233-8164-31B54874EEBB}" presName="accent_2" presStyleCnt="0"/>
      <dgm:spPr/>
    </dgm:pt>
    <dgm:pt modelId="{399784E1-533B-4C8C-9C62-BA077D56B844}" type="pres">
      <dgm:prSet presAssocID="{2FDF7C5D-8320-4233-8164-31B54874EEBB}" presName="accentRepeatNode" presStyleLbl="solidFgAcc1" presStyleIdx="1" presStyleCnt="3"/>
      <dgm:spPr/>
    </dgm:pt>
    <dgm:pt modelId="{3C09F7D2-370D-4EF5-9E85-C39076C2DA42}" type="pres">
      <dgm:prSet presAssocID="{98EC1EC4-EA21-4DE8-B722-82E2F6BCC43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D362D7-D173-4EA4-8C97-3B48B553AEC1}" type="pres">
      <dgm:prSet presAssocID="{98EC1EC4-EA21-4DE8-B722-82E2F6BCC433}" presName="accent_3" presStyleCnt="0"/>
      <dgm:spPr/>
    </dgm:pt>
    <dgm:pt modelId="{CEEAB42C-0E25-464D-8903-CB5FA43E89D8}" type="pres">
      <dgm:prSet presAssocID="{98EC1EC4-EA21-4DE8-B722-82E2F6BCC433}" presName="accentRepeatNode" presStyleLbl="solidFgAcc1" presStyleIdx="2" presStyleCnt="3"/>
      <dgm:spPr/>
    </dgm:pt>
  </dgm:ptLst>
  <dgm:cxnLst>
    <dgm:cxn modelId="{A1180A79-F871-4053-88E1-F8B6AB41FD4D}" type="presOf" srcId="{CAD25F7A-FE17-4A75-B20F-3415CE86AF51}" destId="{CBE5A39F-6C72-4E7A-80F9-EE1CA76B2DAD}" srcOrd="0" destOrd="0" presId="urn:microsoft.com/office/officeart/2008/layout/VerticalCurvedList"/>
    <dgm:cxn modelId="{D866EB56-00B7-422F-B420-8F1CAF198961}" type="presOf" srcId="{27BBC299-1EDE-47FA-9044-1B40A24AE176}" destId="{D02C88D8-0C2A-49D8-9B02-A2BE6111F761}" srcOrd="0" destOrd="0" presId="urn:microsoft.com/office/officeart/2008/layout/VerticalCurvedList"/>
    <dgm:cxn modelId="{AE63C82F-B207-45E0-98B7-DCEA9CAA08BE}" srcId="{27BBC299-1EDE-47FA-9044-1B40A24AE176}" destId="{98EC1EC4-EA21-4DE8-B722-82E2F6BCC433}" srcOrd="2" destOrd="0" parTransId="{60C9E930-40A9-4DE6-A86B-397909201F87}" sibTransId="{AA73DB47-2D44-4C75-A3C6-B9C65A65A0C8}"/>
    <dgm:cxn modelId="{C70B3415-953C-48F1-A326-3819209F32FB}" type="presOf" srcId="{95650C79-1779-4384-A8F5-AE904379AFB3}" destId="{6BEA70EF-F7DB-4727-858D-C3615020E82A}" srcOrd="0" destOrd="0" presId="urn:microsoft.com/office/officeart/2008/layout/VerticalCurvedList"/>
    <dgm:cxn modelId="{5E97F4FA-3815-4460-94F5-1E20DD10DD3A}" srcId="{27BBC299-1EDE-47FA-9044-1B40A24AE176}" destId="{95650C79-1779-4384-A8F5-AE904379AFB3}" srcOrd="0" destOrd="0" parTransId="{DDE609DD-4D5A-4AD0-A7ED-978DD062EC3E}" sibTransId="{CAD25F7A-FE17-4A75-B20F-3415CE86AF51}"/>
    <dgm:cxn modelId="{EDF5A2C8-42DB-4FBB-97FB-1C375A20AE75}" srcId="{27BBC299-1EDE-47FA-9044-1B40A24AE176}" destId="{2FDF7C5D-8320-4233-8164-31B54874EEBB}" srcOrd="1" destOrd="0" parTransId="{77306CDD-1142-4FBE-AF43-3F0E30DD22F3}" sibTransId="{7A380F59-B3E6-4947-8C9B-ED88EE7AD65D}"/>
    <dgm:cxn modelId="{2FB68DE0-3D96-466D-A51C-BBBBE500425E}" type="presOf" srcId="{98EC1EC4-EA21-4DE8-B722-82E2F6BCC433}" destId="{3C09F7D2-370D-4EF5-9E85-C39076C2DA42}" srcOrd="0" destOrd="0" presId="urn:microsoft.com/office/officeart/2008/layout/VerticalCurvedList"/>
    <dgm:cxn modelId="{72A8CB27-2419-49FC-9FD0-4C0B55635C12}" type="presOf" srcId="{2FDF7C5D-8320-4233-8164-31B54874EEBB}" destId="{93A47073-841A-4C79-9028-A1E3F3A39CA9}" srcOrd="0" destOrd="0" presId="urn:microsoft.com/office/officeart/2008/layout/VerticalCurvedList"/>
    <dgm:cxn modelId="{E2E98A82-842E-4FE4-B248-4FA3BD80F574}" type="presParOf" srcId="{D02C88D8-0C2A-49D8-9B02-A2BE6111F761}" destId="{3D4098A0-1F2D-47F4-8763-4FD01785F2C8}" srcOrd="0" destOrd="0" presId="urn:microsoft.com/office/officeart/2008/layout/VerticalCurvedList"/>
    <dgm:cxn modelId="{66E08B07-222F-4365-AF69-988643BD0F81}" type="presParOf" srcId="{3D4098A0-1F2D-47F4-8763-4FD01785F2C8}" destId="{AF465FA2-B719-43C9-9059-1C7D1283A61D}" srcOrd="0" destOrd="0" presId="urn:microsoft.com/office/officeart/2008/layout/VerticalCurvedList"/>
    <dgm:cxn modelId="{A71D84B9-AE63-4C64-A6C1-3F7AAC23E4F0}" type="presParOf" srcId="{AF465FA2-B719-43C9-9059-1C7D1283A61D}" destId="{000AE6E0-910C-4DED-A91E-BA4FC18F1B20}" srcOrd="0" destOrd="0" presId="urn:microsoft.com/office/officeart/2008/layout/VerticalCurvedList"/>
    <dgm:cxn modelId="{AE90A876-41CA-41CE-B488-7CDCD7B3CA9D}" type="presParOf" srcId="{AF465FA2-B719-43C9-9059-1C7D1283A61D}" destId="{CBE5A39F-6C72-4E7A-80F9-EE1CA76B2DAD}" srcOrd="1" destOrd="0" presId="urn:microsoft.com/office/officeart/2008/layout/VerticalCurvedList"/>
    <dgm:cxn modelId="{99E44B8A-D7F1-43C3-8221-8FB95FDCD629}" type="presParOf" srcId="{AF465FA2-B719-43C9-9059-1C7D1283A61D}" destId="{B0C75C40-B78B-4B8F-850F-F086F73EEFA8}" srcOrd="2" destOrd="0" presId="urn:microsoft.com/office/officeart/2008/layout/VerticalCurvedList"/>
    <dgm:cxn modelId="{FAE722E8-A4D5-4996-A483-9F71ED5261C1}" type="presParOf" srcId="{AF465FA2-B719-43C9-9059-1C7D1283A61D}" destId="{E3FE5E5E-6228-44CC-A70B-6D02988ECB3C}" srcOrd="3" destOrd="0" presId="urn:microsoft.com/office/officeart/2008/layout/VerticalCurvedList"/>
    <dgm:cxn modelId="{E9A5B742-01C4-4609-9127-617DF31DF5B8}" type="presParOf" srcId="{3D4098A0-1F2D-47F4-8763-4FD01785F2C8}" destId="{6BEA70EF-F7DB-4727-858D-C3615020E82A}" srcOrd="1" destOrd="0" presId="urn:microsoft.com/office/officeart/2008/layout/VerticalCurvedList"/>
    <dgm:cxn modelId="{AAC110CE-7ED8-4442-BAB5-D523D0454D11}" type="presParOf" srcId="{3D4098A0-1F2D-47F4-8763-4FD01785F2C8}" destId="{8484EFA7-6D71-4704-B8DF-78519B86CF2E}" srcOrd="2" destOrd="0" presId="urn:microsoft.com/office/officeart/2008/layout/VerticalCurvedList"/>
    <dgm:cxn modelId="{38D85620-0C8C-421A-947E-54D666452D6C}" type="presParOf" srcId="{8484EFA7-6D71-4704-B8DF-78519B86CF2E}" destId="{0A91976A-634A-4959-82BC-297966FD813A}" srcOrd="0" destOrd="0" presId="urn:microsoft.com/office/officeart/2008/layout/VerticalCurvedList"/>
    <dgm:cxn modelId="{B1552914-7232-4D45-AA24-F6A4DCE0353A}" type="presParOf" srcId="{3D4098A0-1F2D-47F4-8763-4FD01785F2C8}" destId="{93A47073-841A-4C79-9028-A1E3F3A39CA9}" srcOrd="3" destOrd="0" presId="urn:microsoft.com/office/officeart/2008/layout/VerticalCurvedList"/>
    <dgm:cxn modelId="{5C2A6776-B35F-461E-8924-15CB5648AD05}" type="presParOf" srcId="{3D4098A0-1F2D-47F4-8763-4FD01785F2C8}" destId="{BABC3BAF-B2BF-493B-A963-9A471B7EB1F4}" srcOrd="4" destOrd="0" presId="urn:microsoft.com/office/officeart/2008/layout/VerticalCurvedList"/>
    <dgm:cxn modelId="{2C78F0AD-FD28-4CBE-B745-C593320AA60B}" type="presParOf" srcId="{BABC3BAF-B2BF-493B-A963-9A471B7EB1F4}" destId="{399784E1-533B-4C8C-9C62-BA077D56B844}" srcOrd="0" destOrd="0" presId="urn:microsoft.com/office/officeart/2008/layout/VerticalCurvedList"/>
    <dgm:cxn modelId="{C8631131-3076-44AC-94A2-5A6CD7AB7940}" type="presParOf" srcId="{3D4098A0-1F2D-47F4-8763-4FD01785F2C8}" destId="{3C09F7D2-370D-4EF5-9E85-C39076C2DA42}" srcOrd="5" destOrd="0" presId="urn:microsoft.com/office/officeart/2008/layout/VerticalCurvedList"/>
    <dgm:cxn modelId="{793E3891-B192-4A5E-AF7A-8041F22E6D38}" type="presParOf" srcId="{3D4098A0-1F2D-47F4-8763-4FD01785F2C8}" destId="{FBD362D7-D173-4EA4-8C97-3B48B553AEC1}" srcOrd="6" destOrd="0" presId="urn:microsoft.com/office/officeart/2008/layout/VerticalCurvedList"/>
    <dgm:cxn modelId="{8D5CD13E-BE3D-4D5F-82ED-C87E82DC06ED}" type="presParOf" srcId="{FBD362D7-D173-4EA4-8C97-3B48B553AEC1}" destId="{CEEAB42C-0E25-464D-8903-CB5FA43E89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BBC299-1EDE-47FA-9044-1B40A24AE17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650C79-1779-4384-A8F5-AE904379AFB3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4000" b="1" dirty="0"/>
            <a:t>Identify Floor</a:t>
          </a:r>
        </a:p>
      </dgm:t>
    </dgm:pt>
    <dgm:pt modelId="{DDE609DD-4D5A-4AD0-A7ED-978DD062EC3E}" type="parTrans" cxnId="{5E97F4FA-3815-4460-94F5-1E20DD10DD3A}">
      <dgm:prSet/>
      <dgm:spPr/>
      <dgm:t>
        <a:bodyPr/>
        <a:lstStyle/>
        <a:p>
          <a:endParaRPr lang="en-US"/>
        </a:p>
      </dgm:t>
    </dgm:pt>
    <dgm:pt modelId="{CAD25F7A-FE17-4A75-B20F-3415CE86AF51}" type="sibTrans" cxnId="{5E97F4FA-3815-4460-94F5-1E20DD10DD3A}">
      <dgm:prSet/>
      <dgm:spPr/>
      <dgm:t>
        <a:bodyPr/>
        <a:lstStyle/>
        <a:p>
          <a:endParaRPr lang="en-US"/>
        </a:p>
      </dgm:t>
    </dgm:pt>
    <dgm:pt modelId="{2FDF7C5D-8320-4233-8164-31B54874EEBB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000" b="1" u="none" dirty="0"/>
            <a:t>Calculate Coordinates</a:t>
          </a:r>
          <a:endParaRPr lang="en-US" sz="4000" dirty="0"/>
        </a:p>
      </dgm:t>
    </dgm:pt>
    <dgm:pt modelId="{77306CDD-1142-4FBE-AF43-3F0E30DD22F3}" type="parTrans" cxnId="{EDF5A2C8-42DB-4FBB-97FB-1C375A20AE75}">
      <dgm:prSet/>
      <dgm:spPr/>
      <dgm:t>
        <a:bodyPr/>
        <a:lstStyle/>
        <a:p>
          <a:endParaRPr lang="en-US"/>
        </a:p>
      </dgm:t>
    </dgm:pt>
    <dgm:pt modelId="{7A380F59-B3E6-4947-8C9B-ED88EE7AD65D}" type="sibTrans" cxnId="{EDF5A2C8-42DB-4FBB-97FB-1C375A20AE75}">
      <dgm:prSet/>
      <dgm:spPr/>
      <dgm:t>
        <a:bodyPr/>
        <a:lstStyle/>
        <a:p>
          <a:endParaRPr lang="en-US"/>
        </a:p>
      </dgm:t>
    </dgm:pt>
    <dgm:pt modelId="{98EC1EC4-EA21-4DE8-B722-82E2F6BCC433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000" b="1" u="none" dirty="0"/>
            <a:t>Identify Area</a:t>
          </a:r>
          <a:endParaRPr lang="en-US" sz="4000" dirty="0"/>
        </a:p>
      </dgm:t>
    </dgm:pt>
    <dgm:pt modelId="{60C9E930-40A9-4DE6-A86B-397909201F87}" type="parTrans" cxnId="{AE63C82F-B207-45E0-98B7-DCEA9CAA08BE}">
      <dgm:prSet/>
      <dgm:spPr/>
      <dgm:t>
        <a:bodyPr/>
        <a:lstStyle/>
        <a:p>
          <a:endParaRPr lang="en-US"/>
        </a:p>
      </dgm:t>
    </dgm:pt>
    <dgm:pt modelId="{AA73DB47-2D44-4C75-A3C6-B9C65A65A0C8}" type="sibTrans" cxnId="{AE63C82F-B207-45E0-98B7-DCEA9CAA08BE}">
      <dgm:prSet/>
      <dgm:spPr/>
      <dgm:t>
        <a:bodyPr/>
        <a:lstStyle/>
        <a:p>
          <a:endParaRPr lang="en-US"/>
        </a:p>
      </dgm:t>
    </dgm:pt>
    <dgm:pt modelId="{D02C88D8-0C2A-49D8-9B02-A2BE6111F761}" type="pres">
      <dgm:prSet presAssocID="{27BBC299-1EDE-47FA-9044-1B40A24AE1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D4098A0-1F2D-47F4-8763-4FD01785F2C8}" type="pres">
      <dgm:prSet presAssocID="{27BBC299-1EDE-47FA-9044-1B40A24AE176}" presName="Name1" presStyleCnt="0"/>
      <dgm:spPr/>
    </dgm:pt>
    <dgm:pt modelId="{AF465FA2-B719-43C9-9059-1C7D1283A61D}" type="pres">
      <dgm:prSet presAssocID="{27BBC299-1EDE-47FA-9044-1B40A24AE176}" presName="cycle" presStyleCnt="0"/>
      <dgm:spPr/>
    </dgm:pt>
    <dgm:pt modelId="{000AE6E0-910C-4DED-A91E-BA4FC18F1B20}" type="pres">
      <dgm:prSet presAssocID="{27BBC299-1EDE-47FA-9044-1B40A24AE176}" presName="srcNode" presStyleLbl="node1" presStyleIdx="0" presStyleCnt="3"/>
      <dgm:spPr/>
    </dgm:pt>
    <dgm:pt modelId="{CBE5A39F-6C72-4E7A-80F9-EE1CA76B2DAD}" type="pres">
      <dgm:prSet presAssocID="{27BBC299-1EDE-47FA-9044-1B40A24AE176}" presName="conn" presStyleLbl="parChTrans1D2" presStyleIdx="0" presStyleCnt="1"/>
      <dgm:spPr/>
      <dgm:t>
        <a:bodyPr/>
        <a:lstStyle/>
        <a:p>
          <a:endParaRPr lang="en-US"/>
        </a:p>
      </dgm:t>
    </dgm:pt>
    <dgm:pt modelId="{B0C75C40-B78B-4B8F-850F-F086F73EEFA8}" type="pres">
      <dgm:prSet presAssocID="{27BBC299-1EDE-47FA-9044-1B40A24AE176}" presName="extraNode" presStyleLbl="node1" presStyleIdx="0" presStyleCnt="3"/>
      <dgm:spPr/>
    </dgm:pt>
    <dgm:pt modelId="{E3FE5E5E-6228-44CC-A70B-6D02988ECB3C}" type="pres">
      <dgm:prSet presAssocID="{27BBC299-1EDE-47FA-9044-1B40A24AE176}" presName="dstNode" presStyleLbl="node1" presStyleIdx="0" presStyleCnt="3"/>
      <dgm:spPr/>
    </dgm:pt>
    <dgm:pt modelId="{6BEA70EF-F7DB-4727-858D-C3615020E82A}" type="pres">
      <dgm:prSet presAssocID="{95650C79-1779-4384-A8F5-AE904379AFB3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4EFA7-6D71-4704-B8DF-78519B86CF2E}" type="pres">
      <dgm:prSet presAssocID="{95650C79-1779-4384-A8F5-AE904379AFB3}" presName="accent_1" presStyleCnt="0"/>
      <dgm:spPr/>
    </dgm:pt>
    <dgm:pt modelId="{0A91976A-634A-4959-82BC-297966FD813A}" type="pres">
      <dgm:prSet presAssocID="{95650C79-1779-4384-A8F5-AE904379AFB3}" presName="accentRepeatNode" presStyleLbl="solidFgAcc1" presStyleIdx="0" presStyleCnt="3"/>
      <dgm:spPr/>
    </dgm:pt>
    <dgm:pt modelId="{93A47073-841A-4C79-9028-A1E3F3A39CA9}" type="pres">
      <dgm:prSet presAssocID="{2FDF7C5D-8320-4233-8164-31B54874EEB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C3BAF-B2BF-493B-A963-9A471B7EB1F4}" type="pres">
      <dgm:prSet presAssocID="{2FDF7C5D-8320-4233-8164-31B54874EEBB}" presName="accent_2" presStyleCnt="0"/>
      <dgm:spPr/>
    </dgm:pt>
    <dgm:pt modelId="{399784E1-533B-4C8C-9C62-BA077D56B844}" type="pres">
      <dgm:prSet presAssocID="{2FDF7C5D-8320-4233-8164-31B54874EEBB}" presName="accentRepeatNode" presStyleLbl="solidFgAcc1" presStyleIdx="1" presStyleCnt="3"/>
      <dgm:spPr/>
    </dgm:pt>
    <dgm:pt modelId="{3C09F7D2-370D-4EF5-9E85-C39076C2DA42}" type="pres">
      <dgm:prSet presAssocID="{98EC1EC4-EA21-4DE8-B722-82E2F6BCC43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D362D7-D173-4EA4-8C97-3B48B553AEC1}" type="pres">
      <dgm:prSet presAssocID="{98EC1EC4-EA21-4DE8-B722-82E2F6BCC433}" presName="accent_3" presStyleCnt="0"/>
      <dgm:spPr/>
    </dgm:pt>
    <dgm:pt modelId="{CEEAB42C-0E25-464D-8903-CB5FA43E89D8}" type="pres">
      <dgm:prSet presAssocID="{98EC1EC4-EA21-4DE8-B722-82E2F6BCC433}" presName="accentRepeatNode" presStyleLbl="solidFgAcc1" presStyleIdx="2" presStyleCnt="3"/>
      <dgm:spPr/>
    </dgm:pt>
  </dgm:ptLst>
  <dgm:cxnLst>
    <dgm:cxn modelId="{AC896703-A19A-40A2-B3B0-B38A056A24E9}" type="presOf" srcId="{95650C79-1779-4384-A8F5-AE904379AFB3}" destId="{6BEA70EF-F7DB-4727-858D-C3615020E82A}" srcOrd="0" destOrd="0" presId="urn:microsoft.com/office/officeart/2008/layout/VerticalCurvedList"/>
    <dgm:cxn modelId="{5E97F4FA-3815-4460-94F5-1E20DD10DD3A}" srcId="{27BBC299-1EDE-47FA-9044-1B40A24AE176}" destId="{95650C79-1779-4384-A8F5-AE904379AFB3}" srcOrd="0" destOrd="0" parTransId="{DDE609DD-4D5A-4AD0-A7ED-978DD062EC3E}" sibTransId="{CAD25F7A-FE17-4A75-B20F-3415CE86AF51}"/>
    <dgm:cxn modelId="{9F086EAE-2E89-497E-B0A4-EEC99C25A32C}" type="presOf" srcId="{CAD25F7A-FE17-4A75-B20F-3415CE86AF51}" destId="{CBE5A39F-6C72-4E7A-80F9-EE1CA76B2DAD}" srcOrd="0" destOrd="0" presId="urn:microsoft.com/office/officeart/2008/layout/VerticalCurvedList"/>
    <dgm:cxn modelId="{C380CC57-45B2-4ED0-B80D-8BEAFC43833C}" type="presOf" srcId="{27BBC299-1EDE-47FA-9044-1B40A24AE176}" destId="{D02C88D8-0C2A-49D8-9B02-A2BE6111F761}" srcOrd="0" destOrd="0" presId="urn:microsoft.com/office/officeart/2008/layout/VerticalCurvedList"/>
    <dgm:cxn modelId="{7A950565-4E97-4C48-B703-5FE370DF64A5}" type="presOf" srcId="{98EC1EC4-EA21-4DE8-B722-82E2F6BCC433}" destId="{3C09F7D2-370D-4EF5-9E85-C39076C2DA42}" srcOrd="0" destOrd="0" presId="urn:microsoft.com/office/officeart/2008/layout/VerticalCurvedList"/>
    <dgm:cxn modelId="{C5C98E04-D78E-429F-BC7F-D1C7C7BF37EE}" type="presOf" srcId="{2FDF7C5D-8320-4233-8164-31B54874EEBB}" destId="{93A47073-841A-4C79-9028-A1E3F3A39CA9}" srcOrd="0" destOrd="0" presId="urn:microsoft.com/office/officeart/2008/layout/VerticalCurvedList"/>
    <dgm:cxn modelId="{AE63C82F-B207-45E0-98B7-DCEA9CAA08BE}" srcId="{27BBC299-1EDE-47FA-9044-1B40A24AE176}" destId="{98EC1EC4-EA21-4DE8-B722-82E2F6BCC433}" srcOrd="2" destOrd="0" parTransId="{60C9E930-40A9-4DE6-A86B-397909201F87}" sibTransId="{AA73DB47-2D44-4C75-A3C6-B9C65A65A0C8}"/>
    <dgm:cxn modelId="{EDF5A2C8-42DB-4FBB-97FB-1C375A20AE75}" srcId="{27BBC299-1EDE-47FA-9044-1B40A24AE176}" destId="{2FDF7C5D-8320-4233-8164-31B54874EEBB}" srcOrd="1" destOrd="0" parTransId="{77306CDD-1142-4FBE-AF43-3F0E30DD22F3}" sibTransId="{7A380F59-B3E6-4947-8C9B-ED88EE7AD65D}"/>
    <dgm:cxn modelId="{7B5085BB-8FE7-4C8B-ABF7-7AE859BE5F0F}" type="presParOf" srcId="{D02C88D8-0C2A-49D8-9B02-A2BE6111F761}" destId="{3D4098A0-1F2D-47F4-8763-4FD01785F2C8}" srcOrd="0" destOrd="0" presId="urn:microsoft.com/office/officeart/2008/layout/VerticalCurvedList"/>
    <dgm:cxn modelId="{9F8A046C-CD4D-4D5E-B279-5549527F3DEF}" type="presParOf" srcId="{3D4098A0-1F2D-47F4-8763-4FD01785F2C8}" destId="{AF465FA2-B719-43C9-9059-1C7D1283A61D}" srcOrd="0" destOrd="0" presId="urn:microsoft.com/office/officeart/2008/layout/VerticalCurvedList"/>
    <dgm:cxn modelId="{EE197C63-B255-4E20-8AF6-E0C02C158FC7}" type="presParOf" srcId="{AF465FA2-B719-43C9-9059-1C7D1283A61D}" destId="{000AE6E0-910C-4DED-A91E-BA4FC18F1B20}" srcOrd="0" destOrd="0" presId="urn:microsoft.com/office/officeart/2008/layout/VerticalCurvedList"/>
    <dgm:cxn modelId="{083033D6-CCCD-4BA1-BC9D-6DBC3DB39105}" type="presParOf" srcId="{AF465FA2-B719-43C9-9059-1C7D1283A61D}" destId="{CBE5A39F-6C72-4E7A-80F9-EE1CA76B2DAD}" srcOrd="1" destOrd="0" presId="urn:microsoft.com/office/officeart/2008/layout/VerticalCurvedList"/>
    <dgm:cxn modelId="{01529EA5-62FB-48F3-950C-8B0406B82D75}" type="presParOf" srcId="{AF465FA2-B719-43C9-9059-1C7D1283A61D}" destId="{B0C75C40-B78B-4B8F-850F-F086F73EEFA8}" srcOrd="2" destOrd="0" presId="urn:microsoft.com/office/officeart/2008/layout/VerticalCurvedList"/>
    <dgm:cxn modelId="{D13F7620-88DA-417D-B16E-EBB2F5FF8BB0}" type="presParOf" srcId="{AF465FA2-B719-43C9-9059-1C7D1283A61D}" destId="{E3FE5E5E-6228-44CC-A70B-6D02988ECB3C}" srcOrd="3" destOrd="0" presId="urn:microsoft.com/office/officeart/2008/layout/VerticalCurvedList"/>
    <dgm:cxn modelId="{1D8D6A60-1475-463D-9BCA-AF7301C79AD5}" type="presParOf" srcId="{3D4098A0-1F2D-47F4-8763-4FD01785F2C8}" destId="{6BEA70EF-F7DB-4727-858D-C3615020E82A}" srcOrd="1" destOrd="0" presId="urn:microsoft.com/office/officeart/2008/layout/VerticalCurvedList"/>
    <dgm:cxn modelId="{75C0FAA8-D09C-487E-B8B6-3F23AEE91056}" type="presParOf" srcId="{3D4098A0-1F2D-47F4-8763-4FD01785F2C8}" destId="{8484EFA7-6D71-4704-B8DF-78519B86CF2E}" srcOrd="2" destOrd="0" presId="urn:microsoft.com/office/officeart/2008/layout/VerticalCurvedList"/>
    <dgm:cxn modelId="{EFB9135F-C7FC-4556-8448-A6A5C06001D5}" type="presParOf" srcId="{8484EFA7-6D71-4704-B8DF-78519B86CF2E}" destId="{0A91976A-634A-4959-82BC-297966FD813A}" srcOrd="0" destOrd="0" presId="urn:microsoft.com/office/officeart/2008/layout/VerticalCurvedList"/>
    <dgm:cxn modelId="{2FD63385-445A-4367-B29B-79049E52F68D}" type="presParOf" srcId="{3D4098A0-1F2D-47F4-8763-4FD01785F2C8}" destId="{93A47073-841A-4C79-9028-A1E3F3A39CA9}" srcOrd="3" destOrd="0" presId="urn:microsoft.com/office/officeart/2008/layout/VerticalCurvedList"/>
    <dgm:cxn modelId="{6A3576D3-C7B3-4A7F-81A1-E46992AAA1A9}" type="presParOf" srcId="{3D4098A0-1F2D-47F4-8763-4FD01785F2C8}" destId="{BABC3BAF-B2BF-493B-A963-9A471B7EB1F4}" srcOrd="4" destOrd="0" presId="urn:microsoft.com/office/officeart/2008/layout/VerticalCurvedList"/>
    <dgm:cxn modelId="{09F1633E-CE0A-4745-999D-009DE050C5D8}" type="presParOf" srcId="{BABC3BAF-B2BF-493B-A963-9A471B7EB1F4}" destId="{399784E1-533B-4C8C-9C62-BA077D56B844}" srcOrd="0" destOrd="0" presId="urn:microsoft.com/office/officeart/2008/layout/VerticalCurvedList"/>
    <dgm:cxn modelId="{8891A035-42BC-431C-A59F-A5FF1B1D3ECA}" type="presParOf" srcId="{3D4098A0-1F2D-47F4-8763-4FD01785F2C8}" destId="{3C09F7D2-370D-4EF5-9E85-C39076C2DA42}" srcOrd="5" destOrd="0" presId="urn:microsoft.com/office/officeart/2008/layout/VerticalCurvedList"/>
    <dgm:cxn modelId="{1EC5C95E-F7F5-4ABA-9848-E178E01283CD}" type="presParOf" srcId="{3D4098A0-1F2D-47F4-8763-4FD01785F2C8}" destId="{FBD362D7-D173-4EA4-8C97-3B48B553AEC1}" srcOrd="6" destOrd="0" presId="urn:microsoft.com/office/officeart/2008/layout/VerticalCurvedList"/>
    <dgm:cxn modelId="{6FF206D3-21C0-4867-BBA4-A03855917F38}" type="presParOf" srcId="{FBD362D7-D173-4EA4-8C97-3B48B553AEC1}" destId="{CEEAB42C-0E25-464D-8903-CB5FA43E89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5A39F-6C72-4E7A-80F9-EE1CA76B2DAD}">
      <dsp:nvSpPr>
        <dsp:cNvPr id="0" name=""/>
        <dsp:cNvSpPr/>
      </dsp:nvSpPr>
      <dsp:spPr>
        <a:xfrm>
          <a:off x="-5034662" y="-771349"/>
          <a:ext cx="5995892" cy="5995892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A70EF-F7DB-4727-858D-C3615020E82A}">
      <dsp:nvSpPr>
        <dsp:cNvPr id="0" name=""/>
        <dsp:cNvSpPr/>
      </dsp:nvSpPr>
      <dsp:spPr>
        <a:xfrm>
          <a:off x="618223" y="445319"/>
          <a:ext cx="7066623" cy="89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/>
            <a:t>Identify Floor</a:t>
          </a:r>
        </a:p>
      </dsp:txBody>
      <dsp:txXfrm>
        <a:off x="618223" y="445319"/>
        <a:ext cx="7066623" cy="890638"/>
      </dsp:txXfrm>
    </dsp:sp>
    <dsp:sp modelId="{0A91976A-634A-4959-82BC-297966FD813A}">
      <dsp:nvSpPr>
        <dsp:cNvPr id="0" name=""/>
        <dsp:cNvSpPr/>
      </dsp:nvSpPr>
      <dsp:spPr>
        <a:xfrm>
          <a:off x="61574" y="333989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47073-841A-4C79-9028-A1E3F3A39CA9}">
      <dsp:nvSpPr>
        <dsp:cNvPr id="0" name=""/>
        <dsp:cNvSpPr/>
      </dsp:nvSpPr>
      <dsp:spPr>
        <a:xfrm>
          <a:off x="941971" y="1781277"/>
          <a:ext cx="6742876" cy="89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u="none" kern="1200" dirty="0"/>
            <a:t>Calculate Coordinates</a:t>
          </a:r>
          <a:endParaRPr lang="en-US" sz="4000" kern="1200" dirty="0"/>
        </a:p>
      </dsp:txBody>
      <dsp:txXfrm>
        <a:off x="941971" y="1781277"/>
        <a:ext cx="6742876" cy="890638"/>
      </dsp:txXfrm>
    </dsp:sp>
    <dsp:sp modelId="{399784E1-533B-4C8C-9C62-BA077D56B844}">
      <dsp:nvSpPr>
        <dsp:cNvPr id="0" name=""/>
        <dsp:cNvSpPr/>
      </dsp:nvSpPr>
      <dsp:spPr>
        <a:xfrm>
          <a:off x="385321" y="1669947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9F7D2-370D-4EF5-9E85-C39076C2DA42}">
      <dsp:nvSpPr>
        <dsp:cNvPr id="0" name=""/>
        <dsp:cNvSpPr/>
      </dsp:nvSpPr>
      <dsp:spPr>
        <a:xfrm>
          <a:off x="618223" y="3117235"/>
          <a:ext cx="7066623" cy="89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u="none" kern="1200" dirty="0"/>
            <a:t>Identify Area</a:t>
          </a:r>
          <a:endParaRPr lang="en-US" sz="4000" kern="1200" dirty="0"/>
        </a:p>
      </dsp:txBody>
      <dsp:txXfrm>
        <a:off x="618223" y="3117235"/>
        <a:ext cx="7066623" cy="890638"/>
      </dsp:txXfrm>
    </dsp:sp>
    <dsp:sp modelId="{CEEAB42C-0E25-464D-8903-CB5FA43E89D8}">
      <dsp:nvSpPr>
        <dsp:cNvPr id="0" name=""/>
        <dsp:cNvSpPr/>
      </dsp:nvSpPr>
      <dsp:spPr>
        <a:xfrm>
          <a:off x="61574" y="3005905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5A39F-6C72-4E7A-80F9-EE1CA76B2DAD}">
      <dsp:nvSpPr>
        <dsp:cNvPr id="0" name=""/>
        <dsp:cNvSpPr/>
      </dsp:nvSpPr>
      <dsp:spPr>
        <a:xfrm>
          <a:off x="-5034662" y="-771349"/>
          <a:ext cx="5995892" cy="5995892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A70EF-F7DB-4727-858D-C3615020E82A}">
      <dsp:nvSpPr>
        <dsp:cNvPr id="0" name=""/>
        <dsp:cNvSpPr/>
      </dsp:nvSpPr>
      <dsp:spPr>
        <a:xfrm>
          <a:off x="618223" y="445319"/>
          <a:ext cx="7066623" cy="8906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/>
            <a:t>Identify Floor</a:t>
          </a:r>
        </a:p>
      </dsp:txBody>
      <dsp:txXfrm>
        <a:off x="618223" y="445319"/>
        <a:ext cx="7066623" cy="890638"/>
      </dsp:txXfrm>
    </dsp:sp>
    <dsp:sp modelId="{0A91976A-634A-4959-82BC-297966FD813A}">
      <dsp:nvSpPr>
        <dsp:cNvPr id="0" name=""/>
        <dsp:cNvSpPr/>
      </dsp:nvSpPr>
      <dsp:spPr>
        <a:xfrm>
          <a:off x="61574" y="333989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47073-841A-4C79-9028-A1E3F3A39CA9}">
      <dsp:nvSpPr>
        <dsp:cNvPr id="0" name=""/>
        <dsp:cNvSpPr/>
      </dsp:nvSpPr>
      <dsp:spPr>
        <a:xfrm>
          <a:off x="941971" y="1781277"/>
          <a:ext cx="6742876" cy="89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u="none" kern="1200" dirty="0"/>
            <a:t>Calculate Coordinates</a:t>
          </a:r>
          <a:endParaRPr lang="en-US" sz="4000" kern="1200" dirty="0"/>
        </a:p>
      </dsp:txBody>
      <dsp:txXfrm>
        <a:off x="941971" y="1781277"/>
        <a:ext cx="6742876" cy="890638"/>
      </dsp:txXfrm>
    </dsp:sp>
    <dsp:sp modelId="{399784E1-533B-4C8C-9C62-BA077D56B844}">
      <dsp:nvSpPr>
        <dsp:cNvPr id="0" name=""/>
        <dsp:cNvSpPr/>
      </dsp:nvSpPr>
      <dsp:spPr>
        <a:xfrm>
          <a:off x="385321" y="1669947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9F7D2-370D-4EF5-9E85-C39076C2DA42}">
      <dsp:nvSpPr>
        <dsp:cNvPr id="0" name=""/>
        <dsp:cNvSpPr/>
      </dsp:nvSpPr>
      <dsp:spPr>
        <a:xfrm>
          <a:off x="618223" y="3117235"/>
          <a:ext cx="7066623" cy="89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u="none" kern="1200" dirty="0"/>
            <a:t>Identify Area</a:t>
          </a:r>
          <a:endParaRPr lang="en-US" sz="4000" kern="1200" dirty="0"/>
        </a:p>
      </dsp:txBody>
      <dsp:txXfrm>
        <a:off x="618223" y="3117235"/>
        <a:ext cx="7066623" cy="890638"/>
      </dsp:txXfrm>
    </dsp:sp>
    <dsp:sp modelId="{CEEAB42C-0E25-464D-8903-CB5FA43E89D8}">
      <dsp:nvSpPr>
        <dsp:cNvPr id="0" name=""/>
        <dsp:cNvSpPr/>
      </dsp:nvSpPr>
      <dsp:spPr>
        <a:xfrm>
          <a:off x="61574" y="3005905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5A39F-6C72-4E7A-80F9-EE1CA76B2DAD}">
      <dsp:nvSpPr>
        <dsp:cNvPr id="0" name=""/>
        <dsp:cNvSpPr/>
      </dsp:nvSpPr>
      <dsp:spPr>
        <a:xfrm>
          <a:off x="-5034662" y="-771349"/>
          <a:ext cx="5995892" cy="5995892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A70EF-F7DB-4727-858D-C3615020E82A}">
      <dsp:nvSpPr>
        <dsp:cNvPr id="0" name=""/>
        <dsp:cNvSpPr/>
      </dsp:nvSpPr>
      <dsp:spPr>
        <a:xfrm>
          <a:off x="618223" y="445319"/>
          <a:ext cx="7066623" cy="8906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/>
            <a:t>Identify Floor</a:t>
          </a:r>
        </a:p>
      </dsp:txBody>
      <dsp:txXfrm>
        <a:off x="618223" y="445319"/>
        <a:ext cx="7066623" cy="890638"/>
      </dsp:txXfrm>
    </dsp:sp>
    <dsp:sp modelId="{0A91976A-634A-4959-82BC-297966FD813A}">
      <dsp:nvSpPr>
        <dsp:cNvPr id="0" name=""/>
        <dsp:cNvSpPr/>
      </dsp:nvSpPr>
      <dsp:spPr>
        <a:xfrm>
          <a:off x="61574" y="333989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47073-841A-4C79-9028-A1E3F3A39CA9}">
      <dsp:nvSpPr>
        <dsp:cNvPr id="0" name=""/>
        <dsp:cNvSpPr/>
      </dsp:nvSpPr>
      <dsp:spPr>
        <a:xfrm>
          <a:off x="941971" y="1781277"/>
          <a:ext cx="6742876" cy="8906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u="none" kern="1200" dirty="0"/>
            <a:t>Calculate Coordinates</a:t>
          </a:r>
          <a:endParaRPr lang="en-US" sz="4000" kern="1200" dirty="0"/>
        </a:p>
      </dsp:txBody>
      <dsp:txXfrm>
        <a:off x="941971" y="1781277"/>
        <a:ext cx="6742876" cy="890638"/>
      </dsp:txXfrm>
    </dsp:sp>
    <dsp:sp modelId="{399784E1-533B-4C8C-9C62-BA077D56B844}">
      <dsp:nvSpPr>
        <dsp:cNvPr id="0" name=""/>
        <dsp:cNvSpPr/>
      </dsp:nvSpPr>
      <dsp:spPr>
        <a:xfrm>
          <a:off x="385321" y="1669947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9F7D2-370D-4EF5-9E85-C39076C2DA42}">
      <dsp:nvSpPr>
        <dsp:cNvPr id="0" name=""/>
        <dsp:cNvSpPr/>
      </dsp:nvSpPr>
      <dsp:spPr>
        <a:xfrm>
          <a:off x="618223" y="3117235"/>
          <a:ext cx="7066623" cy="89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u="none" kern="1200" dirty="0"/>
            <a:t>Identify Area</a:t>
          </a:r>
          <a:endParaRPr lang="en-US" sz="4000" kern="1200" dirty="0"/>
        </a:p>
      </dsp:txBody>
      <dsp:txXfrm>
        <a:off x="618223" y="3117235"/>
        <a:ext cx="7066623" cy="890638"/>
      </dsp:txXfrm>
    </dsp:sp>
    <dsp:sp modelId="{CEEAB42C-0E25-464D-8903-CB5FA43E89D8}">
      <dsp:nvSpPr>
        <dsp:cNvPr id="0" name=""/>
        <dsp:cNvSpPr/>
      </dsp:nvSpPr>
      <dsp:spPr>
        <a:xfrm>
          <a:off x="61574" y="3005905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5A39F-6C72-4E7A-80F9-EE1CA76B2DAD}">
      <dsp:nvSpPr>
        <dsp:cNvPr id="0" name=""/>
        <dsp:cNvSpPr/>
      </dsp:nvSpPr>
      <dsp:spPr>
        <a:xfrm>
          <a:off x="-5034662" y="-771349"/>
          <a:ext cx="5995892" cy="5995892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A70EF-F7DB-4727-858D-C3615020E82A}">
      <dsp:nvSpPr>
        <dsp:cNvPr id="0" name=""/>
        <dsp:cNvSpPr/>
      </dsp:nvSpPr>
      <dsp:spPr>
        <a:xfrm>
          <a:off x="618223" y="445319"/>
          <a:ext cx="7066623" cy="8906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/>
            <a:t>Identify Floor</a:t>
          </a:r>
        </a:p>
      </dsp:txBody>
      <dsp:txXfrm>
        <a:off x="618223" y="445319"/>
        <a:ext cx="7066623" cy="890638"/>
      </dsp:txXfrm>
    </dsp:sp>
    <dsp:sp modelId="{0A91976A-634A-4959-82BC-297966FD813A}">
      <dsp:nvSpPr>
        <dsp:cNvPr id="0" name=""/>
        <dsp:cNvSpPr/>
      </dsp:nvSpPr>
      <dsp:spPr>
        <a:xfrm>
          <a:off x="61574" y="333989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47073-841A-4C79-9028-A1E3F3A39CA9}">
      <dsp:nvSpPr>
        <dsp:cNvPr id="0" name=""/>
        <dsp:cNvSpPr/>
      </dsp:nvSpPr>
      <dsp:spPr>
        <a:xfrm>
          <a:off x="941971" y="1781277"/>
          <a:ext cx="6742876" cy="8906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u="none" kern="1200" dirty="0"/>
            <a:t>Calculate Coordinates</a:t>
          </a:r>
          <a:endParaRPr lang="en-US" sz="4000" kern="1200" dirty="0"/>
        </a:p>
      </dsp:txBody>
      <dsp:txXfrm>
        <a:off x="941971" y="1781277"/>
        <a:ext cx="6742876" cy="890638"/>
      </dsp:txXfrm>
    </dsp:sp>
    <dsp:sp modelId="{399784E1-533B-4C8C-9C62-BA077D56B844}">
      <dsp:nvSpPr>
        <dsp:cNvPr id="0" name=""/>
        <dsp:cNvSpPr/>
      </dsp:nvSpPr>
      <dsp:spPr>
        <a:xfrm>
          <a:off x="385321" y="1669947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9F7D2-370D-4EF5-9E85-C39076C2DA42}">
      <dsp:nvSpPr>
        <dsp:cNvPr id="0" name=""/>
        <dsp:cNvSpPr/>
      </dsp:nvSpPr>
      <dsp:spPr>
        <a:xfrm>
          <a:off x="618223" y="3117235"/>
          <a:ext cx="7066623" cy="8906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945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u="none" kern="1200" dirty="0"/>
            <a:t>Identify Area</a:t>
          </a:r>
          <a:endParaRPr lang="en-US" sz="4000" kern="1200" dirty="0"/>
        </a:p>
      </dsp:txBody>
      <dsp:txXfrm>
        <a:off x="618223" y="3117235"/>
        <a:ext cx="7066623" cy="890638"/>
      </dsp:txXfrm>
    </dsp:sp>
    <dsp:sp modelId="{CEEAB42C-0E25-464D-8903-CB5FA43E89D8}">
      <dsp:nvSpPr>
        <dsp:cNvPr id="0" name=""/>
        <dsp:cNvSpPr/>
      </dsp:nvSpPr>
      <dsp:spPr>
        <a:xfrm>
          <a:off x="61574" y="3005905"/>
          <a:ext cx="1113298" cy="1113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iSuperMarket Bot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2E6BF-C2BD-4328-9282-CD52EEC7542C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dsagdsfgsdf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4D587-8327-4B62-A174-524CC22E7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09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iSuperMarket Bot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9B18A-38A7-472B-89EB-DAA2F65C3E3F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dsagdsfgsdf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FB983-2BEC-4987-866B-92B6316C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6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32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88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2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25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51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6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84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98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66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8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97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68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95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08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0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59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1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dâu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95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9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8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9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0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86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98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90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5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9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13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59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1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2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312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84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41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8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888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99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Sysnonym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63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Sysnonym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683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Sysnonym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40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Sysnonym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gốc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85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27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628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51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83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52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hang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comfort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ấn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81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hang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comfort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ấn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639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hang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comfort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ấn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80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hang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comfort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ấn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932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hang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comfort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ấn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493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hang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comfort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ấn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357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8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32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8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39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459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50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619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590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90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extract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638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08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6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285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325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54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116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072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16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265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13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432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5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10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773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30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53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94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3995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86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7556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Api.ai </a:t>
            </a:r>
            <a:r>
              <a:rPr lang="en-US" dirty="0" err="1"/>
              <a:t>cung</a:t>
            </a:r>
            <a:r>
              <a:rPr lang="en-US" dirty="0"/>
              <a:t> cap</a:t>
            </a:r>
            <a:r>
              <a:rPr lang="en-US" baseline="0" dirty="0"/>
              <a:t> </a:t>
            </a:r>
            <a:r>
              <a:rPr lang="en-US" baseline="0" dirty="0" err="1"/>
              <a:t>entties</a:t>
            </a:r>
            <a:r>
              <a:rPr lang="en-US" baseline="0" dirty="0"/>
              <a:t> </a:t>
            </a:r>
            <a:r>
              <a:rPr lang="en-US" baseline="0" dirty="0" err="1"/>
              <a:t>muc</a:t>
            </a:r>
            <a:r>
              <a:rPr lang="en-US" baseline="0" dirty="0"/>
              <a:t> </a:t>
            </a:r>
            <a:r>
              <a:rPr lang="en-US" baseline="0" dirty="0" err="1"/>
              <a:t>dich</a:t>
            </a:r>
            <a:r>
              <a:rPr lang="en-US" baseline="0" dirty="0"/>
              <a:t> la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 mot </a:t>
            </a:r>
            <a:r>
              <a:rPr lang="en-US" baseline="0" dirty="0" err="1"/>
              <a:t>nhom</a:t>
            </a:r>
            <a:r>
              <a:rPr lang="en-US" baseline="0" dirty="0"/>
              <a:t> </a:t>
            </a:r>
            <a:r>
              <a:rPr lang="en-US" baseline="0" dirty="0" err="1"/>
              <a:t>tu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, ở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cảnh</a:t>
            </a:r>
            <a:r>
              <a:rPr lang="en-US" baseline="0" dirty="0"/>
              <a:t> </a:t>
            </a:r>
            <a:r>
              <a:rPr lang="en-US" baseline="0" dirty="0" err="1"/>
              <a:t>siêu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1 entities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product </a:t>
            </a:r>
          </a:p>
          <a:p>
            <a:r>
              <a:rPr lang="en-US" baseline="0" dirty="0"/>
              <a:t>Pattern o day la mot tap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giup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tim</a:t>
            </a:r>
            <a:r>
              <a:rPr lang="en-US" baseline="0" dirty="0"/>
              <a:t> </a:t>
            </a:r>
            <a:r>
              <a:rPr lang="en-US" baseline="0" dirty="0" err="1"/>
              <a:t>kiem</a:t>
            </a:r>
            <a:r>
              <a:rPr lang="en-US" baseline="0" dirty="0"/>
              <a:t> san </a:t>
            </a:r>
            <a:r>
              <a:rPr lang="en-US" baseline="0" dirty="0" err="1"/>
              <a:t>pham</a:t>
            </a:r>
            <a:r>
              <a:rPr lang="en-US" baseline="0" dirty="0"/>
              <a:t> </a:t>
            </a:r>
            <a:r>
              <a:rPr lang="en-US" baseline="0" dirty="0" err="1"/>
              <a:t>chinh</a:t>
            </a:r>
            <a:r>
              <a:rPr lang="en-US" baseline="0" dirty="0"/>
              <a:t> </a:t>
            </a:r>
            <a:r>
              <a:rPr lang="en-US" baseline="0" dirty="0" err="1"/>
              <a:t>xac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B983-2BEC-4987-866B-92B6316C5B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3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8515-91C2-4571-A25F-EA0DA9740DFF}" type="datetime1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9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7C75-164A-4859-AEF1-F056FF2F1D28}" type="datetime1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5C7D-48B1-47C4-94D3-886B7A6B26C8}" type="datetime1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0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7D2F-3278-439C-881E-2D7958815DDC}" type="datetime1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305F4-1416-4023-9142-D53B38F0DE2F}" type="datetime1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EFA31-6E8C-4B7E-86DD-A4A31FE83B48}" type="datetime1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E76D-9850-4938-86B9-1FED83D47EA7}" type="datetime1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0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6D55-76DF-4F90-98CE-76D90E939F68}" type="datetime1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F075-D2CA-4FA3-B2E5-C5932EC03920}" type="datetime1">
              <a:rPr lang="en-US" smtClean="0"/>
              <a:t>12/7/16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4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103D-1C9B-487A-97EA-49523BD4EB71}" type="datetime1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F3E55-B710-4B23-B053-1A9802BEA085}" type="datetime1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5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25E0A-9813-454E-92C5-DBD6D02F0E41}" type="datetime1">
              <a:rPr lang="en-US" smtClean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B1835B7E-DECE-4406-AE7F-3D0B7808DC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151831" y="-4207"/>
            <a:ext cx="188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iSuperMarket</a:t>
            </a:r>
            <a:r>
              <a:rPr lang="en-US" b="1" baseline="0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Bot</a:t>
            </a:r>
            <a:endParaRPr lang="en-US" b="1" dirty="0">
              <a:solidFill>
                <a:srgbClr val="00602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6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6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hyperlink" Target="http://estimote.com/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5.xml"/><Relationship Id="rId5" Type="http://schemas.openxmlformats.org/officeDocument/2006/relationships/image" Target="../media/image6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19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110.png"/><Relationship Id="rId5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24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26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70.png"/><Relationship Id="rId5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Relationship Id="rId3" Type="http://schemas.openxmlformats.org/officeDocument/2006/relationships/image" Target="../media/image32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82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8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34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34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34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Relationship Id="rId3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380.png"/><Relationship Id="rId5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5" Type="http://schemas.openxmlformats.org/officeDocument/2006/relationships/image" Target="../media/image88.png"/><Relationship Id="rId6" Type="http://schemas.openxmlformats.org/officeDocument/2006/relationships/image" Target="../media/image90.png"/><Relationship Id="rId7" Type="http://schemas.openxmlformats.org/officeDocument/2006/relationships/image" Target="../media/image87.png"/><Relationship Id="rId8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jpeg"/><Relationship Id="rId5" Type="http://schemas.openxmlformats.org/officeDocument/2006/relationships/image" Target="../media/image88.png"/><Relationship Id="rId6" Type="http://schemas.openxmlformats.org/officeDocument/2006/relationships/image" Target="../media/image90.png"/><Relationship Id="rId7" Type="http://schemas.openxmlformats.org/officeDocument/2006/relationships/image" Target="../media/image87.png"/><Relationship Id="rId8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9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g"/><Relationship Id="rId7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7.jpe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jp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8.jpe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4.jpeg"/><Relationship Id="rId10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6.jp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6.jpg"/><Relationship Id="rId5" Type="http://schemas.openxmlformats.org/officeDocument/2006/relationships/image" Target="../media/image38.jp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6.jpg"/><Relationship Id="rId5" Type="http://schemas.openxmlformats.org/officeDocument/2006/relationships/image" Target="../media/image37.png"/><Relationship Id="rId6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4.jpeg"/><Relationship Id="rId10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0.jpe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0.jpe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image" Target="../media/image50.jpe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3" Type="http://schemas.openxmlformats.org/officeDocument/2006/relationships/image" Target="../media/image58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9.xml"/><Relationship Id="rId5" Type="http://schemas.openxmlformats.org/officeDocument/2006/relationships/image" Target="../media/image6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355010"/>
            <a:ext cx="12192000" cy="675278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425949"/>
            <a:ext cx="2857500" cy="533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0" y="1392238"/>
            <a:ext cx="12192000" cy="4721959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93325" y="1883392"/>
            <a:ext cx="9298675" cy="1132764"/>
          </a:xfrm>
          <a:extLst/>
        </p:spPr>
        <p:txBody>
          <a:bodyPr>
            <a:noAutofit/>
          </a:bodyPr>
          <a:lstStyle/>
          <a:p>
            <a:pPr algn="r" eaLnBrk="1" hangingPunct="1">
              <a:defRPr/>
            </a:pPr>
            <a:r>
              <a:rPr lang="en-US" sz="8000" spc="50" dirty="0" err="1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TM Facebook" panose="02040403050506020204" pitchFamily="18" charset="0"/>
                <a:ea typeface="Cambria Math" panose="02040503050406030204" pitchFamily="18" charset="0"/>
                <a:cs typeface="Aharoni" panose="02010803020104030203"/>
              </a:rPr>
              <a:t>iSuperMarket</a:t>
            </a:r>
            <a:r>
              <a:rPr lang="en-US" sz="8000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TM Facebook" panose="02040403050506020204" pitchFamily="18" charset="0"/>
                <a:ea typeface="Cambria Math" panose="02040503050406030204" pitchFamily="18" charset="0"/>
                <a:cs typeface="Aharoni" panose="02010803020104030203"/>
              </a:rPr>
              <a:t> Bot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419439" y="4112648"/>
            <a:ext cx="1870075" cy="1391240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haroni" pitchFamily="2" charset="0"/>
              </a:rPr>
              <a:t>Supervisor</a:t>
            </a:r>
          </a:p>
          <a:p>
            <a:pPr algn="r" eaLnBrk="1" hangingPunct="1"/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haroni" pitchFamily="2" charset="0"/>
              </a:rPr>
              <a:t>Team Members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 bwMode="auto">
          <a:xfrm>
            <a:off x="3289514" y="4070457"/>
            <a:ext cx="5089525" cy="130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1pPr>
            <a:lvl2pPr marL="342900" indent="-214313">
              <a:spcBef>
                <a:spcPct val="20000"/>
              </a:spcBef>
              <a:buChar char="–"/>
              <a:defRPr sz="21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2pPr>
            <a:lvl3pPr marL="685800" indent="-171450">
              <a:spcBef>
                <a:spcPct val="20000"/>
              </a:spcBef>
              <a:buChar char="•"/>
              <a:defRPr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3pPr>
            <a:lvl4pPr marL="1028700" indent="-171450">
              <a:spcBef>
                <a:spcPct val="20000"/>
              </a:spcBef>
              <a:buChar char="–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4pPr>
            <a:lvl5pPr marL="1371600" indent="-171450">
              <a:spcBef>
                <a:spcPct val="20000"/>
              </a:spcBef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5pPr>
            <a:lvl6pPr marL="182880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6pPr>
            <a:lvl7pPr marL="228600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7pPr>
            <a:lvl8pPr marL="274320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8pPr>
            <a:lvl9pPr marL="320040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Aharoni" pitchFamily="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Kiều</a:t>
            </a: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Trọng</a:t>
            </a: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Khánh</a:t>
            </a:r>
            <a:endParaRPr lang="en-US" altLang="en-US" b="1" dirty="0">
              <a:solidFill>
                <a:srgbClr val="00602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Lê Minh </a:t>
            </a: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Mẫn</a:t>
            </a: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SE61239 (Leader)</a:t>
            </a:r>
          </a:p>
          <a:p>
            <a:pPr eaLnBrk="1" hangingPunct="1">
              <a:buFontTx/>
              <a:buNone/>
            </a:pP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Nguyễn</a:t>
            </a: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Việt</a:t>
            </a: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Tiến</a:t>
            </a: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SE61316</a:t>
            </a:r>
          </a:p>
          <a:p>
            <a:pPr eaLnBrk="1" hangingPunct="1">
              <a:buFontTx/>
              <a:buNone/>
            </a:pP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Nguyễn</a:t>
            </a: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Thành</a:t>
            </a: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Phúc</a:t>
            </a:r>
            <a:r>
              <a:rPr lang="en-US" altLang="en-US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SẸ61296</a:t>
            </a:r>
          </a:p>
        </p:txBody>
      </p:sp>
      <p:cxnSp>
        <p:nvCxnSpPr>
          <p:cNvPr id="13" name="Straight Connector 9"/>
          <p:cNvCxnSpPr>
            <a:cxnSpLocks noChangeShapeType="1"/>
          </p:cNvCxnSpPr>
          <p:nvPr/>
        </p:nvCxnSpPr>
        <p:spPr bwMode="auto">
          <a:xfrm>
            <a:off x="3289514" y="4070457"/>
            <a:ext cx="0" cy="179808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Approach - Website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5934440" y="4361685"/>
            <a:ext cx="1707261" cy="668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060630" y="6313466"/>
            <a:ext cx="150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Final Note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02" y="1965570"/>
            <a:ext cx="4367717" cy="43208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24359" y="6313466"/>
            <a:ext cx="123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Website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22" y="2409904"/>
            <a:ext cx="2927672" cy="39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18" y="2669919"/>
            <a:ext cx="2846560" cy="284656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96333" y="5285646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</p:txBody>
      </p:sp>
    </p:spTree>
    <p:extLst>
      <p:ext uri="{BB962C8B-B14F-4D97-AF65-F5344CB8AC3E}">
        <p14:creationId xmlns:p14="http://schemas.microsoft.com/office/powerpoint/2010/main" val="9154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18" y="2669919"/>
            <a:ext cx="2846560" cy="28465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13" y="2545381"/>
            <a:ext cx="1857915" cy="3272971"/>
          </a:xfrm>
          <a:prstGeom prst="rect">
            <a:avLst/>
          </a:prstGeom>
        </p:spPr>
      </p:pic>
      <p:sp>
        <p:nvSpPr>
          <p:cNvPr id="26" name="Arrow: Right 25"/>
          <p:cNvSpPr/>
          <p:nvPr/>
        </p:nvSpPr>
        <p:spPr>
          <a:xfrm>
            <a:off x="4964943" y="3822911"/>
            <a:ext cx="2338313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33149" y="3428973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Send Message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96333" y="5285646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77955" y="5912311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21020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Beacon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524"/>
            <a:ext cx="6878470" cy="45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Beacon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524"/>
            <a:ext cx="6878470" cy="4566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86787" y="2932865"/>
            <a:ext cx="472624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Estimote</a:t>
            </a:r>
            <a:r>
              <a:rPr lang="en-US" sz="28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 Beacon: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Apple’s iBeacon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Small sensors that you can attach to any locations or objects.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hlinkClick r:id="rId3"/>
              </a:rPr>
              <a:t>http://estimote.com/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692400"/>
            <a:ext cx="3440792" cy="346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84" y="2692400"/>
            <a:ext cx="1857915" cy="3272971"/>
          </a:xfrm>
          <a:prstGeom prst="rect">
            <a:avLst/>
          </a:prstGeom>
        </p:spPr>
      </p:pic>
      <p:sp>
        <p:nvSpPr>
          <p:cNvPr id="25" name="Arrow: Right 24"/>
          <p:cNvSpPr/>
          <p:nvPr/>
        </p:nvSpPr>
        <p:spPr>
          <a:xfrm>
            <a:off x="3081330" y="4328885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692400"/>
            <a:ext cx="3440792" cy="346653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96745" y="3684147"/>
            <a:ext cx="181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Receive Beacon’s Signal</a:t>
            </a:r>
          </a:p>
        </p:txBody>
      </p:sp>
    </p:spTree>
    <p:extLst>
      <p:ext uri="{BB962C8B-B14F-4D97-AF65-F5344CB8AC3E}">
        <p14:creationId xmlns:p14="http://schemas.microsoft.com/office/powerpoint/2010/main" val="24729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84" y="2692400"/>
            <a:ext cx="1857915" cy="3272971"/>
          </a:xfrm>
          <a:prstGeom prst="rect">
            <a:avLst/>
          </a:prstGeom>
        </p:spPr>
      </p:pic>
      <p:sp>
        <p:nvSpPr>
          <p:cNvPr id="25" name="Arrow: Right 24"/>
          <p:cNvSpPr/>
          <p:nvPr/>
        </p:nvSpPr>
        <p:spPr>
          <a:xfrm>
            <a:off x="3081330" y="4328885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679700"/>
            <a:ext cx="3440792" cy="346653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96745" y="3684147"/>
            <a:ext cx="181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Receive Beacon’s Signal</a:t>
            </a:r>
          </a:p>
        </p:txBody>
      </p:sp>
      <p:sp>
        <p:nvSpPr>
          <p:cNvPr id="27" name="Arrow: Right 26"/>
          <p:cNvSpPr/>
          <p:nvPr/>
        </p:nvSpPr>
        <p:spPr>
          <a:xfrm rot="20471804">
            <a:off x="7291432" y="3409536"/>
            <a:ext cx="2128952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9448800" y="2729994"/>
            <a:ext cx="2046514" cy="9541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Location</a:t>
            </a:r>
          </a:p>
        </p:txBody>
      </p:sp>
    </p:spTree>
    <p:extLst>
      <p:ext uri="{BB962C8B-B14F-4D97-AF65-F5344CB8AC3E}">
        <p14:creationId xmlns:p14="http://schemas.microsoft.com/office/powerpoint/2010/main" val="392348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84" y="2692400"/>
            <a:ext cx="1857915" cy="3272971"/>
          </a:xfrm>
          <a:prstGeom prst="rect">
            <a:avLst/>
          </a:prstGeom>
        </p:spPr>
      </p:pic>
      <p:sp>
        <p:nvSpPr>
          <p:cNvPr id="25" name="Arrow: Right 24"/>
          <p:cNvSpPr/>
          <p:nvPr/>
        </p:nvSpPr>
        <p:spPr>
          <a:xfrm>
            <a:off x="3081330" y="4328885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692400"/>
            <a:ext cx="3440792" cy="3466534"/>
          </a:xfrm>
          <a:prstGeom prst="rect">
            <a:avLst/>
          </a:prstGeom>
        </p:spPr>
      </p:pic>
      <p:sp>
        <p:nvSpPr>
          <p:cNvPr id="27" name="Arrow: Right 26"/>
          <p:cNvSpPr/>
          <p:nvPr/>
        </p:nvSpPr>
        <p:spPr>
          <a:xfrm rot="20471804">
            <a:off x="7291432" y="3409536"/>
            <a:ext cx="2128952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9448800" y="2729994"/>
            <a:ext cx="2046514" cy="9541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Location</a:t>
            </a:r>
          </a:p>
        </p:txBody>
      </p:sp>
      <p:sp>
        <p:nvSpPr>
          <p:cNvPr id="33" name="Arrow: Right 32"/>
          <p:cNvSpPr/>
          <p:nvPr/>
        </p:nvSpPr>
        <p:spPr>
          <a:xfrm rot="1621632">
            <a:off x="7291432" y="4793491"/>
            <a:ext cx="2128952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/>
          <p:cNvSpPr/>
          <p:nvPr/>
        </p:nvSpPr>
        <p:spPr>
          <a:xfrm>
            <a:off x="9448800" y="4968440"/>
            <a:ext cx="2046514" cy="9541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Notification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97515" y="3684147"/>
            <a:ext cx="181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Receive Beacon’s Signal</a:t>
            </a:r>
          </a:p>
        </p:txBody>
      </p:sp>
    </p:spTree>
    <p:extLst>
      <p:ext uri="{BB962C8B-B14F-4D97-AF65-F5344CB8AC3E}">
        <p14:creationId xmlns:p14="http://schemas.microsoft.com/office/powerpoint/2010/main" val="35047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1825171"/>
            <a:ext cx="12192000" cy="3207658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45442" y="2862618"/>
            <a:ext cx="7101115" cy="1132764"/>
          </a:xfrm>
          <a:prstGeom prst="rect">
            <a:avLst/>
          </a:prstGeom>
          <a:ex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FEATURES</a:t>
            </a:r>
          </a:p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5191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109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</a:rPr>
              <a:t>Mapping Beacon</a:t>
            </a:r>
            <a:endParaRPr lang="en-US" b="1" dirty="0">
              <a:latin typeface="Calibri (Body)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53" y="2135388"/>
            <a:ext cx="7200000" cy="4317460"/>
          </a:xfrm>
          <a:prstGeom prst="rect">
            <a:avLst/>
          </a:prstGeom>
        </p:spPr>
      </p:pic>
      <p:cxnSp>
        <p:nvCxnSpPr>
          <p:cNvPr id="4" name="Straight Connector 3"/>
          <p:cNvCxnSpPr>
            <a:endCxn id="20" idx="2"/>
          </p:cNvCxnSpPr>
          <p:nvPr/>
        </p:nvCxnSpPr>
        <p:spPr>
          <a:xfrm flipV="1">
            <a:off x="9448800" y="3320143"/>
            <a:ext cx="1726491" cy="377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79415" y="2310938"/>
            <a:ext cx="130108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1579415" y="3225338"/>
            <a:ext cx="1301080" cy="831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1579415" y="3225338"/>
            <a:ext cx="2992583" cy="2610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8576" y="2672557"/>
            <a:ext cx="179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Area Beacon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251736" y="2858478"/>
            <a:ext cx="1847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Floor Beacon</a:t>
            </a:r>
          </a:p>
        </p:txBody>
      </p:sp>
    </p:spTree>
    <p:extLst>
      <p:ext uri="{BB962C8B-B14F-4D97-AF65-F5344CB8AC3E}">
        <p14:creationId xmlns:p14="http://schemas.microsoft.com/office/powerpoint/2010/main" val="392543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1825171"/>
            <a:ext cx="12192000" cy="3207658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58885" y="3017372"/>
            <a:ext cx="6074229" cy="1132764"/>
          </a:xfrm>
          <a:prstGeom prst="rect">
            <a:avLst/>
          </a:prstGeom>
          <a:ex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OUR PROPOSAL</a:t>
            </a:r>
          </a:p>
        </p:txBody>
      </p:sp>
    </p:spTree>
    <p:extLst>
      <p:ext uri="{BB962C8B-B14F-4D97-AF65-F5344CB8AC3E}">
        <p14:creationId xmlns:p14="http://schemas.microsoft.com/office/powerpoint/2010/main" val="13388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</a:rPr>
              <a:t>Mapping Beacon</a:t>
            </a:r>
            <a:endParaRPr lang="en-US" b="1" dirty="0">
              <a:latin typeface="Calibri (Body)"/>
              <a:ea typeface="Cambria Math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58" y="2255725"/>
            <a:ext cx="9102593" cy="4586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65043" y="5379721"/>
            <a:ext cx="224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trà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ô long”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bia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heineken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965043" y="3262202"/>
            <a:ext cx="1591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bánh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bao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9" y="2387601"/>
            <a:ext cx="4552043" cy="27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</a:rPr>
              <a:t>Mapping Beacon</a:t>
            </a:r>
            <a:endParaRPr lang="en-US" b="1" dirty="0">
              <a:latin typeface="Calibri (Body)"/>
              <a:ea typeface="Cambria Math" panose="020405030504060302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79" y="2387601"/>
            <a:ext cx="4552043" cy="27296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605945" y="2969815"/>
            <a:ext cx="61070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buFontTx/>
              <a:buChar char="-"/>
            </a:pPr>
            <a:r>
              <a:rPr lang="en-GB" sz="2800" dirty="0"/>
              <a:t>An area must has 4 </a:t>
            </a:r>
            <a:r>
              <a:rPr lang="en-GB" sz="2800" b="1" i="1" dirty="0"/>
              <a:t>Area Beacons</a:t>
            </a:r>
            <a:r>
              <a:rPr lang="en-GB" sz="2800" dirty="0"/>
              <a:t>.</a:t>
            </a:r>
          </a:p>
          <a:p>
            <a:pPr marL="342900" lvl="2" indent="-342900">
              <a:buFontTx/>
              <a:buChar char="-"/>
            </a:pPr>
            <a:r>
              <a:rPr lang="en-US" sz="2800" dirty="0"/>
              <a:t>An area must be a square or rectangle.</a:t>
            </a:r>
          </a:p>
          <a:p>
            <a:pPr marL="342900" lvl="2" indent="-342900">
              <a:buFontTx/>
              <a:buChar char="-"/>
            </a:pPr>
            <a:r>
              <a:rPr lang="en-US" sz="2800" b="1" dirty="0"/>
              <a:t>Floor Beacons </a:t>
            </a:r>
            <a:r>
              <a:rPr lang="en-US" sz="2800" dirty="0"/>
              <a:t>should be located near </a:t>
            </a:r>
          </a:p>
          <a:p>
            <a:pPr marL="0" lvl="2"/>
            <a:r>
              <a:rPr lang="en-US" sz="2800" dirty="0"/>
              <a:t>the stairs or elevator</a:t>
            </a:r>
          </a:p>
          <a:p>
            <a:pPr marL="342900" lvl="2" indent="-342900">
              <a:buFontTx/>
              <a:buChar char="-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017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</a:rPr>
              <a:t>Mapping Beacon</a:t>
            </a:r>
            <a:endParaRPr lang="en-US" b="1" dirty="0">
              <a:latin typeface="Calibri (Body)"/>
              <a:ea typeface="Cambria Math" panose="02040503050406030204" pitchFamily="18" charset="0"/>
            </a:endParaRPr>
          </a:p>
        </p:txBody>
      </p:sp>
      <p:pic>
        <p:nvPicPr>
          <p:cNvPr id="3" name="My 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292" y="163796"/>
            <a:ext cx="11609615" cy="653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b="1" dirty="0">
              <a:latin typeface="Calibri (Body)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2554" y="3493035"/>
            <a:ext cx="11854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Algorithms: </a:t>
            </a:r>
            <a:r>
              <a:rPr lang="en-US" sz="72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Location </a:t>
            </a:r>
          </a:p>
        </p:txBody>
      </p:sp>
    </p:spTree>
    <p:extLst>
      <p:ext uri="{BB962C8B-B14F-4D97-AF65-F5344CB8AC3E}">
        <p14:creationId xmlns:p14="http://schemas.microsoft.com/office/powerpoint/2010/main" val="31929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Location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graphicFrame>
        <p:nvGraphicFramePr>
          <p:cNvPr id="13" name="Diagram 12"/>
          <p:cNvGraphicFramePr/>
          <p:nvPr>
            <p:extLst/>
          </p:nvPr>
        </p:nvGraphicFramePr>
        <p:xfrm>
          <a:off x="1906739" y="1936080"/>
          <a:ext cx="7746181" cy="445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9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Location </a:t>
            </a:r>
          </a:p>
        </p:txBody>
      </p:sp>
      <p:sp>
        <p:nvSpPr>
          <p:cNvPr id="2" name="Rectangle 1"/>
          <p:cNvSpPr/>
          <p:nvPr/>
        </p:nvSpPr>
        <p:spPr>
          <a:xfrm>
            <a:off x="1933642" y="3609974"/>
            <a:ext cx="865012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Algorithms: </a:t>
            </a:r>
            <a:r>
              <a:rPr lang="en-US" sz="60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Floor</a:t>
            </a:r>
          </a:p>
        </p:txBody>
      </p:sp>
    </p:spTree>
    <p:extLst>
      <p:ext uri="{BB962C8B-B14F-4D97-AF65-F5344CB8AC3E}">
        <p14:creationId xmlns:p14="http://schemas.microsoft.com/office/powerpoint/2010/main" val="29548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Floor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8" y="2159994"/>
            <a:ext cx="5879364" cy="43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8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Floor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8" y="2159994"/>
            <a:ext cx="5879364" cy="4317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8" y="2160440"/>
            <a:ext cx="5879363" cy="43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9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Floor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8" y="2159994"/>
            <a:ext cx="5879364" cy="4317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8" y="2160440"/>
            <a:ext cx="5879363" cy="43174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27" y="3405860"/>
            <a:ext cx="7433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Assume that customer is at point S , </a:t>
            </a:r>
          </a:p>
          <a:p>
            <a:pPr lvl="2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call 2 beacons as point A and point B:</a:t>
            </a:r>
          </a:p>
          <a:p>
            <a:pPr lvl="2"/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6973" y="3113250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973" y="5053340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71561" y="5684534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11135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119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Floor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8" y="2159994"/>
            <a:ext cx="5879364" cy="4317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8" y="2160440"/>
            <a:ext cx="5879363" cy="43174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27" y="3405860"/>
            <a:ext cx="74331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Assume that customer is at point S , </a:t>
            </a:r>
          </a:p>
          <a:p>
            <a:pPr lvl="2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call 2 beacons as point A and point B:</a:t>
            </a:r>
          </a:p>
          <a:p>
            <a:pPr lvl="2"/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If SA &gt; SB:</a:t>
            </a:r>
          </a:p>
          <a:p>
            <a:pPr lvl="2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 is on the same floor with B.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SA &lt; SB: </a:t>
            </a:r>
          </a:p>
          <a:p>
            <a:pPr lvl="2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 is on the same floor with A.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6973" y="3113250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973" y="5053340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71561" y="5684534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01890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1782762"/>
            <a:ext cx="5013960" cy="5059817"/>
          </a:xfrm>
          <a:prstGeom prst="rect">
            <a:avLst/>
          </a:prstGeom>
          <a:solidFill>
            <a:srgbClr val="006020">
              <a:alpha val="80000"/>
            </a:srgb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ctr">
              <a:defRPr/>
            </a:pPr>
            <a:endParaRPr lang="en-US" sz="7200" dirty="0">
              <a:latin typeface="UTM Facebook" panose="020404030505060202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Chatbot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26" y="1831040"/>
            <a:ext cx="2791834" cy="49632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96995" y="2076903"/>
            <a:ext cx="450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Open Facebook Messenger App</a:t>
            </a:r>
          </a:p>
        </p:txBody>
      </p:sp>
    </p:spTree>
    <p:extLst>
      <p:ext uri="{BB962C8B-B14F-4D97-AF65-F5344CB8AC3E}">
        <p14:creationId xmlns:p14="http://schemas.microsoft.com/office/powerpoint/2010/main" val="80227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Floor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8" y="2159994"/>
            <a:ext cx="5879364" cy="4317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8" y="2160440"/>
            <a:ext cx="5879363" cy="43174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12649" y="3089063"/>
            <a:ext cx="44793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Floor 2: Beacon A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Floor 1: Beacon B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SA = 30m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SB = 20m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=&gt; SA &gt; SB 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=&gt;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 ‘s current floor is 1 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58812" y="2228929"/>
            <a:ext cx="1775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7558812" y="4144610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9369221">
            <a:off x="3766784" y="437721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30m</a:t>
            </a:r>
          </a:p>
        </p:txBody>
      </p:sp>
      <p:sp>
        <p:nvSpPr>
          <p:cNvPr id="16" name="TextBox 15"/>
          <p:cNvSpPr txBox="1"/>
          <p:nvPr/>
        </p:nvSpPr>
        <p:spPr>
          <a:xfrm rot="21175815">
            <a:off x="3973775" y="538847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6973" y="3113250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973" y="5053340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1561" y="5684534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8103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Location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906738" y="1938076"/>
          <a:ext cx="7746181" cy="445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http://www.iconsdb.com/icons/preview/green/checkmark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06" y="2488006"/>
            <a:ext cx="744077" cy="74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06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Location 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026" y="3585368"/>
            <a:ext cx="112703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Algorithms: </a:t>
            </a:r>
            <a:r>
              <a:rPr lang="en-US" sz="6000" dirty="0">
                <a:latin typeface="Cambria Math" panose="02040503050406030204" pitchFamily="18" charset="0"/>
                <a:ea typeface="Cambria Math" panose="02040503050406030204" pitchFamily="18" charset="0"/>
              </a:rPr>
              <a:t>Calculate Coordinates</a:t>
            </a:r>
          </a:p>
        </p:txBody>
      </p:sp>
    </p:spTree>
    <p:extLst>
      <p:ext uri="{BB962C8B-B14F-4D97-AF65-F5344CB8AC3E}">
        <p14:creationId xmlns:p14="http://schemas.microsoft.com/office/powerpoint/2010/main" val="48511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9354588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Get coordinates of 3 area beacons that have the same altitude (z) and nearest to the customer’s mobile device.</a:t>
            </a:r>
            <a:endParaRPr lang="en-US" sz="24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397136" y="2867050"/>
              <a:ext cx="410332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583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025832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25832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25832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4208600"/>
                  </p:ext>
                </p:extLst>
              </p:nvPr>
            </p:nvGraphicFramePr>
            <p:xfrm>
              <a:off x="7397136" y="2867050"/>
              <a:ext cx="410332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5832"/>
                    <a:gridCol w="1025832"/>
                    <a:gridCol w="1025832"/>
                    <a:gridCol w="1025832"/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Point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y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190" t="-110667" r="-202976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110667" r="-101775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786" t="-110667" r="-2381" b="-3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190" t="-207895" r="-202976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207895" r="-101775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786" t="-207895" r="-2381" b="-226316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B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190" t="-312000" r="-202976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312000" r="-101775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786" t="-312000" r="-2381" b="-1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190" t="-412000" r="-20297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412000" r="-10177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786" t="-412000" r="-2381" b="-29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49" y="3093265"/>
            <a:ext cx="3950116" cy="34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9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3252"/>
            <a:ext cx="7941248" cy="47647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Transform the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Oxyz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coordinate system into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Axyz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8439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93252"/>
            <a:ext cx="7941246" cy="47647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Transform the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Oxyz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coordinate system into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Axyz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4768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93252"/>
            <a:ext cx="7941246" cy="47647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Transform the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Oxyz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coordinate system into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Axyz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26625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r="8429"/>
          <a:stretch/>
        </p:blipFill>
        <p:spPr>
          <a:xfrm>
            <a:off x="76200" y="3093265"/>
            <a:ext cx="3718560" cy="28740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Transform the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Oxyz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coordinate system into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Axyz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20026" y="3432316"/>
              <a:ext cx="8128000" cy="27081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4356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Point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37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37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661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effectLst/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effectLst/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7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effectLst/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effectLst/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effectLst/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6971646"/>
                  </p:ext>
                </p:extLst>
              </p:nvPr>
            </p:nvGraphicFramePr>
            <p:xfrm>
              <a:off x="3820026" y="3432316"/>
              <a:ext cx="8128000" cy="27081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  <a:gridCol w="2032000"/>
                  </a:tblGrid>
                  <a:tr h="4356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Point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z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37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0601" t="-87500" r="-201802" b="-342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0000" t="-87500" r="-101198" b="-342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0901" t="-87500" r="-1502" b="-342045"/>
                          </a:stretch>
                        </a:blipFill>
                      </a:tcPr>
                    </a:tc>
                  </a:tr>
                  <a:tr h="537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661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B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0601" t="-232110" r="-201802" b="-95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0000" t="-232110" r="-101198" b="-95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37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C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0601" t="-411364" r="-201802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0000" t="-411364" r="-101198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effectLst/>
                            <a:latin typeface="Cambria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86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12285"/>
            <a:ext cx="6654267" cy="50542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Rotate Ax axis a 𝝋 angle, 𝟎 &lt;= 𝝋 &lt;= 2𝝅, so that B ϵ Ax.</a:t>
            </a:r>
          </a:p>
        </p:txBody>
      </p:sp>
    </p:spTree>
    <p:extLst>
      <p:ext uri="{BB962C8B-B14F-4D97-AF65-F5344CB8AC3E}">
        <p14:creationId xmlns:p14="http://schemas.microsoft.com/office/powerpoint/2010/main" val="27200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285"/>
            <a:ext cx="6654269" cy="50542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129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Rotate Ax axis a 𝝋 angle, 𝟎 &lt;= 𝝋 &lt;= 2𝝅, so that B ϵ Ax.</a:t>
            </a:r>
          </a:p>
        </p:txBody>
      </p:sp>
    </p:spTree>
    <p:extLst>
      <p:ext uri="{BB962C8B-B14F-4D97-AF65-F5344CB8AC3E}">
        <p14:creationId xmlns:p14="http://schemas.microsoft.com/office/powerpoint/2010/main" val="14973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1782762"/>
            <a:ext cx="5013960" cy="5059817"/>
          </a:xfrm>
          <a:prstGeom prst="rect">
            <a:avLst/>
          </a:prstGeom>
          <a:solidFill>
            <a:srgbClr val="006020">
              <a:alpha val="80000"/>
            </a:srgb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ctr">
              <a:defRPr/>
            </a:pPr>
            <a:endParaRPr lang="en-US" sz="7200" dirty="0">
              <a:latin typeface="UTM Facebook" panose="020404030505060202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Chatbot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26" y="1831040"/>
            <a:ext cx="2791834" cy="49632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96995" y="2076903"/>
            <a:ext cx="450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Open Facebook Messenger App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96995" y="2475996"/>
            <a:ext cx="231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2. Search “ISMB”</a:t>
            </a:r>
          </a:p>
        </p:txBody>
      </p:sp>
    </p:spTree>
    <p:extLst>
      <p:ext uri="{BB962C8B-B14F-4D97-AF65-F5344CB8AC3E}">
        <p14:creationId xmlns:p14="http://schemas.microsoft.com/office/powerpoint/2010/main" val="17826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285"/>
            <a:ext cx="6654269" cy="50542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Rotate Ax axis a 𝝋 angle, 𝟎 &lt;= 𝝋 &lt;= 2𝝅, so that B ϵ Ax.</a:t>
            </a:r>
          </a:p>
        </p:txBody>
      </p:sp>
    </p:spTree>
    <p:extLst>
      <p:ext uri="{BB962C8B-B14F-4D97-AF65-F5344CB8AC3E}">
        <p14:creationId xmlns:p14="http://schemas.microsoft.com/office/powerpoint/2010/main" val="2723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285"/>
            <a:ext cx="6654270" cy="50542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Rotate Ax axis a 𝝋 angle, 𝟎 &lt;= 𝝋 &lt;= 2𝝅, so that B ϵ Ax.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Call H as projection of B on Ax, we have:</a:t>
            </a:r>
          </a:p>
          <a:p>
            <a:pPr marR="0"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285"/>
            <a:ext cx="6654270" cy="50542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Rotate Ax axis a 𝝋 angle, 𝟎 &lt;= 𝝋 &lt;= 2𝝅, so that B ϵ Ax.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Call H as projection of B on Ax, we have:</a:t>
            </a:r>
          </a:p>
          <a:p>
            <a:pPr marR="0"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3033023"/>
                <a:ext cx="4508090" cy="1606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𝐵𝐻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33023"/>
                <a:ext cx="4508090" cy="1606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96000" y="4713482"/>
                <a:ext cx="4508090" cy="15506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𝐴𝐻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13482"/>
                <a:ext cx="4508090" cy="15506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8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After </a:t>
            </a: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 rotation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we have coordinates of each points describe in below table: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38451" y="3151093"/>
              <a:ext cx="10444316" cy="28788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228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21693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12410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880443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50144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Point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y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z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63519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5829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9133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92606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4377379"/>
                  </p:ext>
                </p:extLst>
              </p:nvPr>
            </p:nvGraphicFramePr>
            <p:xfrm>
              <a:off x="1138451" y="3151093"/>
              <a:ext cx="10444316" cy="28788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22837"/>
                    <a:gridCol w="4216933"/>
                    <a:gridCol w="4124103"/>
                    <a:gridCol w="880443"/>
                  </a:tblGrid>
                  <a:tr h="50144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Point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y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z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</a:tr>
                  <a:tr h="63519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5516" marR="85516" marT="0" marB="0" anchor="ctr">
                        <a:blipFill rotWithShape="0">
                          <a:blip r:embed="rId2"/>
                          <a:stretch>
                            <a:fillRect l="-29191" t="-82692" r="-119364" b="-28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5516" marR="85516" marT="0" marB="0" anchor="ctr">
                        <a:blipFill rotWithShape="0">
                          <a:blip r:embed="rId2"/>
                          <a:stretch>
                            <a:fillRect l="-132053" t="-82692" r="-22009" b="-28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5516" marR="85516" marT="0" marB="0" anchor="ctr">
                        <a:blipFill rotWithShape="0">
                          <a:blip r:embed="rId2"/>
                          <a:stretch>
                            <a:fillRect l="-1083448" t="-82692" r="-2759" b="-286538"/>
                          </a:stretch>
                        </a:blipFill>
                      </a:tcPr>
                    </a:tc>
                  </a:tr>
                  <a:tr h="55829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</a:tr>
                  <a:tr h="59133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5516" marR="85516" marT="0" marB="0" anchor="ctr">
                        <a:blipFill rotWithShape="0">
                          <a:blip r:embed="rId2"/>
                          <a:stretch>
                            <a:fillRect l="-29191" t="-290722" r="-119364" b="-1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</a:tr>
                  <a:tr h="592606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5516" marR="85516" marT="0" marB="0" anchor="ctr">
                        <a:blipFill rotWithShape="0">
                          <a:blip r:embed="rId2"/>
                          <a:stretch>
                            <a:fillRect l="-29191" t="-386735" r="-119364" b="-1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5516" marR="85516" marT="0" marB="0" anchor="ctr">
                        <a:blipFill rotWithShape="0">
                          <a:blip r:embed="rId2"/>
                          <a:stretch>
                            <a:fillRect l="-132053" t="-386735" r="-22009" b="-1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5516" marR="85516" marT="0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800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1" y="1984372"/>
            <a:ext cx="8839200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 is the intersection point of 3 spheres with following details:</a:t>
            </a: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73" y="2357928"/>
            <a:ext cx="3543709" cy="39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356847" y="3012357"/>
              <a:ext cx="7727001" cy="319121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172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0667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5578575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Sphere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Center Point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</a:t>
                          </a:r>
                          <a:r>
                            <a:rPr lang="en-US" sz="2400" baseline="30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66367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(A)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en-US" sz="24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(I)</a:t>
                          </a:r>
                          <a:endParaRPr lang="en-US" sz="24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76853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(B)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US" sz="24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 smtClean="0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effectLst/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(II)</a:t>
                          </a:r>
                          <a:endParaRPr lang="en-US" sz="24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102747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(C)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en-US" sz="24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effectLst/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effectLst/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(III)</a:t>
                          </a:r>
                          <a:endParaRPr lang="en-US" sz="24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03118"/>
                  </p:ext>
                </p:extLst>
              </p:nvPr>
            </p:nvGraphicFramePr>
            <p:xfrm>
              <a:off x="4356847" y="3012357"/>
              <a:ext cx="7727001" cy="319121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1726"/>
                    <a:gridCol w="1066700"/>
                    <a:gridCol w="5578575"/>
                  </a:tblGrid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Sphere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Center Point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</a:t>
                          </a:r>
                          <a:r>
                            <a:rPr lang="en-US" sz="2400" baseline="30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66367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(A)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en-US" sz="24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8646" t="-123853" r="-437" b="-272477"/>
                          </a:stretch>
                        </a:blipFill>
                      </a:tcPr>
                    </a:tc>
                  </a:tr>
                  <a:tr h="76853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(B)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US" sz="24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8646" t="-193651" r="-437" b="-135714"/>
                          </a:stretch>
                        </a:blipFill>
                      </a:tcPr>
                    </a:tc>
                  </a:tr>
                  <a:tr h="102747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(C)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en-US" sz="24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8646" t="-218935" r="-437" b="-11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13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81231" y="2838657"/>
                <a:ext cx="6096000" cy="300684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(I) – (II)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we have:</a:t>
                </a:r>
              </a:p>
              <a:p>
                <a:pPr marR="0" lvl="1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marR="0" indent="45720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marR="0" indent="45720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en-US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marR="0" indent="45720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1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GB" sz="2400" b="1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e>
                            <m: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marR="0" indent="45720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en-US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31" y="2838657"/>
                <a:ext cx="6096000" cy="3006849"/>
              </a:xfrm>
              <a:prstGeom prst="rect">
                <a:avLst/>
              </a:prstGeom>
              <a:blipFill rotWithShape="0">
                <a:blip r:embed="rId2"/>
                <a:stretch>
                  <a:fillRect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49943" y="3389889"/>
              <a:ext cx="7080409" cy="32701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935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5786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62896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Sphere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Center Point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60001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(A)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(I)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88173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(B)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 smtClean="0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(II)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117878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(C)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en-US" sz="20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(III)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6431242"/>
                  </p:ext>
                </p:extLst>
              </p:nvPr>
            </p:nvGraphicFramePr>
            <p:xfrm>
              <a:off x="449943" y="3389889"/>
              <a:ext cx="7080409" cy="32701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93578"/>
                    <a:gridCol w="1257868"/>
                    <a:gridCol w="4628963"/>
                  </a:tblGrid>
                  <a:tr h="6096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Sphere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Center Point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60001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(A)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53158" t="-114141" r="-526" b="-347475"/>
                          </a:stretch>
                        </a:blipFill>
                      </a:tcPr>
                    </a:tc>
                  </a:tr>
                  <a:tr h="88173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(B)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53158" t="-147222" r="-526" b="-138889"/>
                          </a:stretch>
                        </a:blipFill>
                      </a:tcPr>
                    </a:tc>
                  </a:tr>
                  <a:tr h="117878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(C)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en-US" sz="20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53158" t="-183505" r="-526" b="-309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87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679284" y="2927790"/>
                <a:ext cx="5835445" cy="3277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Replace </a:t>
                </a:r>
                <a14:m>
                  <m:oMath xmlns:m="http://schemas.openxmlformats.org/officeDocument/2006/math"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into 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MS Mincho"/>
                    <a:cs typeface="Times New Roman" panose="02020603050405020304" pitchFamily="18" charset="0"/>
                  </a:rPr>
                  <a:t>(I),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we have:</a:t>
                </a:r>
              </a:p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e>
                        <m:sup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e>
                        <m:sup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effectLst/>
                                              <a:latin typeface="Cambria Math" charset="0"/>
                                              <a:ea typeface="MS Mincho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MS Mincho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MS Mincho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MS Mincho"/>
                                              <a:cs typeface="Times New Roman" panose="020206030504050203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GB" sz="2400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′′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 </a:t>
                </a: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− 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MS Mincho"/>
                    <a:cs typeface="Times New Roman" panose="02020603050405020304" pitchFamily="18" charset="0"/>
                  </a:rPr>
                  <a:t>(IV)</a:t>
                </a: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6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 </a:t>
                </a:r>
                <a:endParaRPr lang="en-US" sz="16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84" y="2927790"/>
                <a:ext cx="5835445" cy="3277949"/>
              </a:xfrm>
              <a:prstGeom prst="rect">
                <a:avLst/>
              </a:prstGeom>
              <a:blipFill rotWithShape="0">
                <a:blip r:embed="rId3"/>
                <a:stretch>
                  <a:fillRect t="-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707511" y="1955563"/>
                <a:ext cx="2891176" cy="700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511" y="1955563"/>
                <a:ext cx="2891176" cy="7005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49943" y="3389889"/>
              <a:ext cx="7080409" cy="32701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935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5786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62896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Sphere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Center Point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60001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(A)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(I)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88173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(B)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 smtClean="0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(II)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117878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(C)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en-US" sz="20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effectLst/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0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effectLst/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(III)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407560"/>
                  </p:ext>
                </p:extLst>
              </p:nvPr>
            </p:nvGraphicFramePr>
            <p:xfrm>
              <a:off x="449943" y="3389889"/>
              <a:ext cx="7080409" cy="32701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93578"/>
                    <a:gridCol w="1257868"/>
                    <a:gridCol w="4628963"/>
                  </a:tblGrid>
                  <a:tr h="6096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Sphere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Center Point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600014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(A)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5"/>
                          <a:stretch>
                            <a:fillRect l="-53158" t="-114141" r="-526" b="-347475"/>
                          </a:stretch>
                        </a:blipFill>
                      </a:tcPr>
                    </a:tc>
                  </a:tr>
                  <a:tr h="88173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(B)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US" sz="200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5"/>
                          <a:stretch>
                            <a:fillRect l="-53158" t="-147222" r="-526" b="-138889"/>
                          </a:stretch>
                        </a:blipFill>
                      </a:tcPr>
                    </a:tc>
                  </a:tr>
                  <a:tr h="117878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(C)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en-US" sz="20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5"/>
                          <a:stretch>
                            <a:fillRect l="-53158" t="-183505" r="-526" b="-309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076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5595" y="3488496"/>
                <a:ext cx="7944464" cy="3343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Replace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′′</m:t>
                        </m:r>
                      </m:e>
                      <m:sup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into 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MS Mincho"/>
                    <a:cs typeface="Times New Roman" panose="02020603050405020304" pitchFamily="18" charset="0"/>
                  </a:rPr>
                  <a:t>(III),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we have:</a:t>
                </a:r>
              </a:p>
              <a:p>
                <a:pPr marR="0" lvl="1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′′= 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effectLst/>
                                              <a:latin typeface="Cambria Math" charset="0"/>
                                              <a:ea typeface="MS Mincho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MS Mincho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MS Mincho"/>
                                              <a:cs typeface="Times New Roman" panose="020206030504050203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GB" sz="2400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effectLst/>
                                          <a:latin typeface="Cambria Math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sz="2400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GB" sz="2400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4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Cambria Math" panose="02040503050406030204" pitchFamily="18" charset="0"/>
                        </a:rPr>
                        <m:t>′′= </m:t>
                      </m:r>
                      <m:f>
                        <m:fPr>
                          <m:ctrlPr>
                            <a:rPr lang="en-US" sz="2400" b="1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effectLst/>
                                          <a:latin typeface="Cambria Math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1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sz="2400" b="1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GB" sz="2400" b="1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sub>
                              </m:s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′′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sub>
                              </m:s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e>
                            <m: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sub>
                          </m:sSub>
                        </m:den>
                      </m:f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sub>
                          </m:sSub>
                        </m:den>
                      </m:f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95" y="3488496"/>
                <a:ext cx="7944464" cy="3343095"/>
              </a:xfrm>
              <a:prstGeom prst="rect">
                <a:avLst/>
              </a:prstGeom>
              <a:blipFill rotWithShape="0">
                <a:blip r:embed="rId2"/>
                <a:stretch>
                  <a:fillRect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80748" y="2104199"/>
                <a:ext cx="6311792" cy="508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(III)</a:t>
                </a:r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48" y="2104199"/>
                <a:ext cx="6311792" cy="508216"/>
              </a:xfrm>
              <a:prstGeom prst="rect">
                <a:avLst/>
              </a:prstGeom>
              <a:blipFill rotWithShape="0">
                <a:blip r:embed="rId3"/>
                <a:stretch>
                  <a:fillRect t="-9524" r="-8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9943" y="2724707"/>
                <a:ext cx="5377754" cy="467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−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</a:t>
                </a:r>
                <a:r>
                  <a:rPr lang="en-GB" sz="2400" b="1" dirty="0">
                    <a:latin typeface="Cambria Math" panose="02040503050406030204" pitchFamily="18" charset="0"/>
                    <a:ea typeface="MS Mincho"/>
                    <a:cs typeface="Times New Roman" panose="02020603050405020304" pitchFamily="18" charset="0"/>
                  </a:rPr>
                  <a:t>(IV)</a:t>
                </a:r>
                <a:endParaRPr lang="en-US" sz="2400" dirty="0"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3" y="2724707"/>
                <a:ext cx="5377754" cy="467500"/>
              </a:xfrm>
              <a:prstGeom prst="rect">
                <a:avLst/>
              </a:prstGeom>
              <a:blipFill rotWithShape="0">
                <a:blip r:embed="rId4"/>
                <a:stretch>
                  <a:fillRect t="-11688" r="-1020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933537" y="5822307"/>
            <a:ext cx="694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=&gt;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8374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30660" y="2611598"/>
                <a:ext cx="5377754" cy="467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−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2400" i="1"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</a:t>
                </a:r>
                <a:r>
                  <a:rPr lang="en-GB" sz="2400" b="1" dirty="0">
                    <a:latin typeface="Cambria Math" panose="02040503050406030204" pitchFamily="18" charset="0"/>
                    <a:ea typeface="MS Mincho"/>
                    <a:cs typeface="Times New Roman" panose="02020603050405020304" pitchFamily="18" charset="0"/>
                  </a:rPr>
                  <a:t>(IV)</a:t>
                </a:r>
                <a:endParaRPr lang="en-US" sz="2400" dirty="0"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60" y="2611598"/>
                <a:ext cx="5377754" cy="467500"/>
              </a:xfrm>
              <a:prstGeom prst="rect">
                <a:avLst/>
              </a:prstGeom>
              <a:blipFill rotWithShape="0">
                <a:blip r:embed="rId2"/>
                <a:stretch>
                  <a:fillRect t="-11688" r="-1020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09703" y="3660989"/>
                <a:ext cx="6096000" cy="1686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From 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MS Mincho"/>
                    <a:cs typeface="Times New Roman" panose="02020603050405020304" pitchFamily="18" charset="0"/>
                  </a:rPr>
                  <a:t>(IV),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we have:</a:t>
                </a: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𝒛</m:t>
                      </m:r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′=±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effectLst/>
                                          <a:latin typeface="Cambria Math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1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GB" sz="2400" b="1" i="1">
                                          <a:effectLst/>
                                          <a:latin typeface="Cambria Math" panose="02040503050406030204" pitchFamily="18" charset="0"/>
                                          <a:ea typeface="MS Mincho"/>
                                          <a:cs typeface="Times New Roman" panose="020206030504050203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R="0" lvl="1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703" y="3660989"/>
                <a:ext cx="6096000" cy="1686808"/>
              </a:xfrm>
              <a:prstGeom prst="rect">
                <a:avLst/>
              </a:prstGeom>
              <a:blipFill rotWithShape="0">
                <a:blip r:embed="rId3"/>
                <a:stretch>
                  <a:fillRect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73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2" y="2953016"/>
            <a:ext cx="5098960" cy="38729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139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0" y="1981818"/>
                <a:ext cx="6677893" cy="2068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Rotate </a:t>
                </a:r>
                <a:r>
                  <a:rPr lang="en-GB" sz="2400" dirty="0" err="1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Ax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axis a (</a:t>
                </a:r>
                <a14:m>
                  <m:oMath xmlns:m="http://schemas.openxmlformats.org/officeDocument/2006/math"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) angle,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𝟎 &lt;= 𝝋 &lt;= 2𝝅, </a:t>
                </a:r>
                <a:r>
                  <a:rPr lang="en-GB" sz="2400" dirty="0" smtClean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we 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have:</a:t>
                </a:r>
              </a:p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𝐜𝐨𝐬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𝐬𝐢𝐧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𝐜𝐨𝐬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′′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𝐬𝐢𝐧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981818"/>
                <a:ext cx="6677893" cy="2068195"/>
              </a:xfrm>
              <a:prstGeom prst="rect">
                <a:avLst/>
              </a:prstGeom>
              <a:blipFill rotWithShape="0">
                <a:blip r:embed="rId3"/>
                <a:stretch>
                  <a:fillRect t="-2655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3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1782762"/>
            <a:ext cx="5013960" cy="5059817"/>
          </a:xfrm>
          <a:prstGeom prst="rect">
            <a:avLst/>
          </a:prstGeom>
          <a:solidFill>
            <a:srgbClr val="006020">
              <a:alpha val="80000"/>
            </a:srgb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ctr">
              <a:defRPr/>
            </a:pPr>
            <a:endParaRPr lang="en-US" sz="7200" dirty="0">
              <a:latin typeface="UTM Facebook" panose="020404030505060202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Chatbot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26" y="1831040"/>
            <a:ext cx="2791833" cy="49632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96995" y="2076903"/>
            <a:ext cx="450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Open Facebook Messenger App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96995" y="2475996"/>
            <a:ext cx="231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2. Search “ISMB”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1803" y="2857314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3. Open chat box</a:t>
            </a:r>
          </a:p>
        </p:txBody>
      </p:sp>
    </p:spTree>
    <p:extLst>
      <p:ext uri="{BB962C8B-B14F-4D97-AF65-F5344CB8AC3E}">
        <p14:creationId xmlns:p14="http://schemas.microsoft.com/office/powerpoint/2010/main" val="25076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2" y="2953016"/>
            <a:ext cx="5098960" cy="38729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72000" y="1981818"/>
                <a:ext cx="6677893" cy="2068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Rotate </a:t>
                </a:r>
                <a:r>
                  <a:rPr lang="en-GB" sz="2400" dirty="0" err="1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Ax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axis a (</a:t>
                </a:r>
                <a14:m>
                  <m:oMath xmlns:m="http://schemas.openxmlformats.org/officeDocument/2006/math"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) angle,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𝟎 &lt;= 𝝋 &lt;= 2𝝅, </a:t>
                </a:r>
                <a:r>
                  <a:rPr lang="en-GB" sz="2400" dirty="0" smtClean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we 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have:</a:t>
                </a:r>
              </a:p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𝐜𝐨𝐬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𝐬𝐢𝐧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𝐜𝐨𝐬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′′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𝐬𝐢𝐧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981818"/>
                <a:ext cx="6677893" cy="2068195"/>
              </a:xfrm>
              <a:prstGeom prst="rect">
                <a:avLst/>
              </a:prstGeom>
              <a:blipFill rotWithShape="0">
                <a:blip r:embed="rId3"/>
                <a:stretch>
                  <a:fillRect t="-2655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2" y="2953016"/>
            <a:ext cx="5098959" cy="38729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72000" y="1981818"/>
                <a:ext cx="6677893" cy="2068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Rotate </a:t>
                </a:r>
                <a:r>
                  <a:rPr lang="en-GB" sz="2400" dirty="0" err="1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Ax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axis a (</a:t>
                </a:r>
                <a14:m>
                  <m:oMath xmlns:m="http://schemas.openxmlformats.org/officeDocument/2006/math"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) angle,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𝟎 &lt;= 𝝋 &lt;= 2𝝅, </a:t>
                </a:r>
                <a:r>
                  <a:rPr lang="en-GB" sz="2400" dirty="0" smtClean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we 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have:</a:t>
                </a:r>
              </a:p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𝐜𝐨𝐬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𝐬𝐢𝐧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𝐜𝐨𝐬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′′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𝐬𝐢𝐧</m:t>
                      </m:r>
                      <m:r>
                        <a:rPr lang="en-GB" sz="2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𝝋</m:t>
                      </m:r>
                      <m:r>
                        <a:rPr lang="en-GB" sz="24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981818"/>
                <a:ext cx="6677893" cy="2068195"/>
              </a:xfrm>
              <a:prstGeom prst="rect">
                <a:avLst/>
              </a:prstGeom>
              <a:blipFill rotWithShape="0">
                <a:blip r:embed="rId3"/>
                <a:stretch>
                  <a:fillRect t="-2655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75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82763"/>
            <a:ext cx="7968388" cy="4781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53893" y="1981818"/>
                <a:ext cx="6096000" cy="28437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Transform the </a:t>
                </a:r>
                <a:r>
                  <a:rPr lang="en-GB" sz="2400" dirty="0" err="1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Axyz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coordinate system into </a:t>
                </a:r>
                <a:r>
                  <a:rPr lang="en-GB" sz="2400" dirty="0" err="1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Oxyz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coordinate system, we have:</a:t>
                </a:r>
              </a:p>
              <a:p>
                <a:pPr marR="0" lvl="1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893" y="1981818"/>
                <a:ext cx="6096000" cy="2843727"/>
              </a:xfrm>
              <a:prstGeom prst="rect">
                <a:avLst/>
              </a:prstGeom>
              <a:blipFill rotWithShape="0">
                <a:blip r:embed="rId3"/>
                <a:stretch>
                  <a:fillRect t="-1499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82763"/>
            <a:ext cx="7968388" cy="4781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53893" y="1981818"/>
                <a:ext cx="6096000" cy="28437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Transform the </a:t>
                </a:r>
                <a:r>
                  <a:rPr lang="en-GB" sz="2400" dirty="0" err="1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Axyz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coordinate system into </a:t>
                </a:r>
                <a:r>
                  <a:rPr lang="en-GB" sz="2400" dirty="0" err="1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Oxyz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coordinate system, we have:</a:t>
                </a:r>
              </a:p>
              <a:p>
                <a:pPr marR="0" lvl="1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893" y="1981818"/>
                <a:ext cx="6096000" cy="2843727"/>
              </a:xfrm>
              <a:prstGeom prst="rect">
                <a:avLst/>
              </a:prstGeom>
              <a:blipFill rotWithShape="0">
                <a:blip r:embed="rId3"/>
                <a:stretch>
                  <a:fillRect t="-1499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Calculate Coordinates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82763"/>
            <a:ext cx="7968388" cy="4781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53893" y="1981818"/>
                <a:ext cx="6096000" cy="28437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marR="0" lvl="1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Transform the </a:t>
                </a:r>
                <a:r>
                  <a:rPr lang="en-GB" sz="2400" dirty="0" err="1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Axyz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coordinate system into </a:t>
                </a:r>
                <a:r>
                  <a:rPr lang="en-GB" sz="2400" dirty="0" err="1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Oxyz</a:t>
                </a:r>
                <a:r>
                  <a:rPr lang="en-GB" sz="2400" dirty="0">
                    <a:effectLst/>
                    <a:latin typeface="Calibri" panose="020F0502020204030204" pitchFamily="34" charset="0"/>
                    <a:ea typeface="MS Mincho"/>
                    <a:cs typeface="Times New Roman" panose="02020603050405020304" pitchFamily="18" charset="0"/>
                  </a:rPr>
                  <a:t> coordinate system, we have:</a:t>
                </a:r>
              </a:p>
              <a:p>
                <a:pPr marR="0" lvl="1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  <a:p>
                <a:pPr marL="9144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effectLst/>
                              <a:latin typeface="Cambria Math" charset="0"/>
                              <a:ea typeface="MS Mincho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effectLst/>
                                  <a:latin typeface="Cambria Math" charset="0"/>
                                  <a:ea typeface="MS Mincho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MS Mincho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effectLst/>
                                      <a:latin typeface="Cambria Math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effectLst/>
                                      <a:latin typeface="Cambria Math" panose="02040503050406030204" pitchFamily="18" charset="0"/>
                                      <a:ea typeface="MS Mincho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893" y="1981818"/>
                <a:ext cx="6096000" cy="2843727"/>
              </a:xfrm>
              <a:prstGeom prst="rect">
                <a:avLst/>
              </a:prstGeom>
              <a:blipFill rotWithShape="0">
                <a:blip r:embed="rId3"/>
                <a:stretch>
                  <a:fillRect t="-1499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1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Location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906738" y="1938076"/>
          <a:ext cx="7746181" cy="445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http://www.iconsdb.com/icons/preview/green/checkmark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06" y="2488006"/>
            <a:ext cx="744077" cy="74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iconsdb.com/icons/preview/green/checkmark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344" y="3850313"/>
            <a:ext cx="744077" cy="74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3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Location </a:t>
            </a:r>
          </a:p>
        </p:txBody>
      </p:sp>
      <p:sp>
        <p:nvSpPr>
          <p:cNvPr id="2" name="Rectangle 1"/>
          <p:cNvSpPr/>
          <p:nvPr/>
        </p:nvSpPr>
        <p:spPr>
          <a:xfrm>
            <a:off x="2029767" y="3585368"/>
            <a:ext cx="84288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Algorithms: </a:t>
            </a:r>
            <a:r>
              <a:rPr lang="en-US" sz="60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Area</a:t>
            </a:r>
          </a:p>
        </p:txBody>
      </p:sp>
    </p:spTree>
    <p:extLst>
      <p:ext uri="{BB962C8B-B14F-4D97-AF65-F5344CB8AC3E}">
        <p14:creationId xmlns:p14="http://schemas.microsoft.com/office/powerpoint/2010/main" val="20241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Area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31" y="2159994"/>
            <a:ext cx="7200000" cy="4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Area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7" y="2058730"/>
            <a:ext cx="3557255" cy="23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149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Area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12627" y="1945487"/>
                <a:ext cx="7177927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we know customer is at point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lvl="1"/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x and y were calculated by previous solution.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Call 4 beacons of customer’s current area as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627" y="1945487"/>
                <a:ext cx="7177927" cy="3046988"/>
              </a:xfrm>
              <a:prstGeom prst="rect">
                <a:avLst/>
              </a:prstGeom>
              <a:blipFill rotWithShape="0">
                <a:blip r:embed="rId2"/>
                <a:stretch>
                  <a:fillRect t="-1600"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809" y="1945487"/>
            <a:ext cx="3878826" cy="2775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4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1782762"/>
            <a:ext cx="5013960" cy="5059817"/>
          </a:xfrm>
          <a:prstGeom prst="rect">
            <a:avLst/>
          </a:prstGeom>
          <a:solidFill>
            <a:srgbClr val="006020">
              <a:alpha val="80000"/>
            </a:srgb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ctr">
              <a:defRPr/>
            </a:pPr>
            <a:endParaRPr lang="en-US" sz="7200" dirty="0">
              <a:latin typeface="UTM Facebook" panose="020404030505060202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Chatbot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26" y="1831040"/>
            <a:ext cx="2791833" cy="49632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96995" y="2076903"/>
            <a:ext cx="450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Open Facebook Messenger App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96995" y="2475996"/>
            <a:ext cx="231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2. Search “ISMB”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1803" y="2857314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3. Open chat box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01803" y="3256407"/>
            <a:ext cx="46894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4. Search products and Add to cart: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trà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ô long”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bánh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bao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bia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heineken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6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Area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12627" y="1945487"/>
                <a:ext cx="7177927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we know customer is at point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lvl="1"/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x and y were calculated by previous solution.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Call 4 beacons of customer’s current area as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627" y="1945487"/>
                <a:ext cx="7177927" cy="3046988"/>
              </a:xfrm>
              <a:prstGeom prst="rect">
                <a:avLst/>
              </a:prstGeom>
              <a:blipFill rotWithShape="0">
                <a:blip r:embed="rId2"/>
                <a:stretch>
                  <a:fillRect t="-1600"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809" y="1945487"/>
            <a:ext cx="3878826" cy="27759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112627" y="4687181"/>
                <a:ext cx="6096000" cy="21076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54864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Customer is in area which satisfied these conditions:</a:t>
                </a:r>
                <a:endParaRPr lang="en-US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143000" marR="0" lvl="2" indent="-2286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On the same floor with customer.</a:t>
                </a:r>
                <a:endParaRPr lang="en-US" sz="24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143000" marR="0" lvl="2" indent="-2286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1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sub>
                            </m:sSub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b="1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𝒐𝒓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sub>
                            </m:sSub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b="1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𝑫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1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sub>
                            </m:sSub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b="1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sub>
                            </m:sSub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𝒐𝒓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1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  <m:r>
                              <a:rPr lang="en-GB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b="1" i="1">
                                    <a:effectLst/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𝑫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627" y="4687181"/>
                <a:ext cx="6096000" cy="2107628"/>
              </a:xfrm>
              <a:prstGeom prst="rect">
                <a:avLst/>
              </a:prstGeom>
              <a:blipFill rotWithShape="0">
                <a:blip r:embed="rId4"/>
                <a:stretch>
                  <a:fillRect t="-2312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8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Area</a:t>
            </a: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809" y="1945487"/>
            <a:ext cx="3878826" cy="27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112627" y="1945487"/>
            <a:ext cx="57246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Example: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 We have:</a:t>
            </a:r>
          </a:p>
          <a:p>
            <a:pPr lvl="1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Customer Coordinates: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S( 3,  4, 1 )</a:t>
            </a:r>
          </a:p>
          <a:p>
            <a:pPr lvl="1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Area “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Thực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phẩm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đông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lạnh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”:	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A( 1, 2, 1 )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B( 8, 2, 1 )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C( 1, 5, 1 )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D( 8, 5, 1 )</a:t>
            </a:r>
          </a:p>
          <a:p>
            <a:pPr lvl="1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770306" y="5091063"/>
                <a:ext cx="2148089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𝑪</m:t>
                                  </m:r>
                                </m:sub>
                              </m:s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06" y="5091063"/>
                <a:ext cx="2148089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250904" y="5091063"/>
                <a:ext cx="183082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𝟖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904" y="5091063"/>
                <a:ext cx="1830822" cy="9161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570801" y="6191238"/>
            <a:ext cx="6103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=&gt; Customer is in area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Thực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phẩm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đông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lạnh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4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Calibri (Body)"/>
                <a:ea typeface="Cambria Math" panose="02040503050406030204" pitchFamily="18" charset="0"/>
              </a:rPr>
              <a:t>Algorithms: </a:t>
            </a:r>
            <a:r>
              <a:rPr lang="en-US" b="1" dirty="0">
                <a:latin typeface="Calibri (Body)"/>
                <a:ea typeface="Cambria Math" panose="02040503050406030204" pitchFamily="18" charset="0"/>
              </a:rPr>
              <a:t>Identify Location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906738" y="1938076"/>
          <a:ext cx="7746181" cy="445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http://www.iconsdb.com/icons/preview/green/checkmark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06" y="2488006"/>
            <a:ext cx="744077" cy="74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iconsdb.com/icons/preview/green/checkmark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344" y="3850313"/>
            <a:ext cx="744077" cy="74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iconsdb.com/icons/preview/green/checkmark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05" y="5212620"/>
            <a:ext cx="744077" cy="74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9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</p:spTree>
    <p:extLst>
      <p:ext uri="{BB962C8B-B14F-4D97-AF65-F5344CB8AC3E}">
        <p14:creationId xmlns:p14="http://schemas.microsoft.com/office/powerpoint/2010/main" val="26244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457" y="1796914"/>
            <a:ext cx="3177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Handle customers’ messages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Store customers’ profile</a:t>
            </a:r>
          </a:p>
        </p:txBody>
      </p:sp>
      <p:cxnSp>
        <p:nvCxnSpPr>
          <p:cNvPr id="46" name="Connector: Elbow 45"/>
          <p:cNvCxnSpPr>
            <a:stCxn id="7" idx="0"/>
            <a:endCxn id="21" idx="2"/>
          </p:cNvCxnSpPr>
          <p:nvPr/>
        </p:nvCxnSpPr>
        <p:spPr>
          <a:xfrm rot="16200000" flipV="1">
            <a:off x="2862896" y="1910318"/>
            <a:ext cx="726513" cy="2346365"/>
          </a:xfrm>
          <a:prstGeom prst="bentConnector3">
            <a:avLst>
              <a:gd name="adj1" fmla="val 74421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457" y="1796914"/>
            <a:ext cx="3177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Handle customers’ messages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Store customers’ profile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37" y="4535662"/>
            <a:ext cx="839139" cy="839139"/>
          </a:xfrm>
          <a:prstGeom prst="rect">
            <a:avLst/>
          </a:prstGeom>
        </p:spPr>
      </p:pic>
      <p:cxnSp>
        <p:nvCxnSpPr>
          <p:cNvPr id="46" name="Connector: Elbow 45"/>
          <p:cNvCxnSpPr>
            <a:stCxn id="7" idx="0"/>
            <a:endCxn id="21" idx="2"/>
          </p:cNvCxnSpPr>
          <p:nvPr/>
        </p:nvCxnSpPr>
        <p:spPr>
          <a:xfrm rot="16200000" flipV="1">
            <a:off x="2862896" y="1910318"/>
            <a:ext cx="726513" cy="2346365"/>
          </a:xfrm>
          <a:prstGeom prst="bentConnector3">
            <a:avLst>
              <a:gd name="adj1" fmla="val 74421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457" y="1796914"/>
            <a:ext cx="3177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Handle customers’ messages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Store customers’ profile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37" y="4535662"/>
            <a:ext cx="839139" cy="839139"/>
          </a:xfrm>
          <a:prstGeom prst="rect">
            <a:avLst/>
          </a:prstGeom>
        </p:spPr>
      </p:pic>
      <p:cxnSp>
        <p:nvCxnSpPr>
          <p:cNvPr id="46" name="Connector: Elbow 45"/>
          <p:cNvCxnSpPr>
            <a:stCxn id="7" idx="0"/>
            <a:endCxn id="21" idx="2"/>
          </p:cNvCxnSpPr>
          <p:nvPr/>
        </p:nvCxnSpPr>
        <p:spPr>
          <a:xfrm rot="16200000" flipV="1">
            <a:off x="2862896" y="1910318"/>
            <a:ext cx="726513" cy="2346365"/>
          </a:xfrm>
          <a:prstGeom prst="bentConnector3">
            <a:avLst>
              <a:gd name="adj1" fmla="val 74421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943" y="5554124"/>
            <a:ext cx="2708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Customer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Identify Area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Detect Product</a:t>
            </a:r>
          </a:p>
        </p:txBody>
      </p:sp>
      <p:cxnSp>
        <p:nvCxnSpPr>
          <p:cNvPr id="59" name="Connector: Elbow 58"/>
          <p:cNvCxnSpPr>
            <a:stCxn id="22" idx="2"/>
            <a:endCxn id="57" idx="3"/>
          </p:cNvCxnSpPr>
          <p:nvPr/>
        </p:nvCxnSpPr>
        <p:spPr>
          <a:xfrm rot="5400000">
            <a:off x="3916638" y="4616220"/>
            <a:ext cx="640988" cy="2158150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37" y="3587727"/>
            <a:ext cx="1000836" cy="100083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457" y="1796914"/>
            <a:ext cx="3177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Handle customers’ messages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Store customers’ profile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37" y="4535662"/>
            <a:ext cx="839139" cy="839139"/>
          </a:xfrm>
          <a:prstGeom prst="rect">
            <a:avLst/>
          </a:prstGeom>
        </p:spPr>
      </p:pic>
      <p:cxnSp>
        <p:nvCxnSpPr>
          <p:cNvPr id="46" name="Connector: Elbow 45"/>
          <p:cNvCxnSpPr>
            <a:stCxn id="7" idx="0"/>
            <a:endCxn id="21" idx="2"/>
          </p:cNvCxnSpPr>
          <p:nvPr/>
        </p:nvCxnSpPr>
        <p:spPr>
          <a:xfrm rot="16200000" flipV="1">
            <a:off x="2862896" y="1910318"/>
            <a:ext cx="726513" cy="2346365"/>
          </a:xfrm>
          <a:prstGeom prst="bentConnector3">
            <a:avLst>
              <a:gd name="adj1" fmla="val 74421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943" y="5554124"/>
            <a:ext cx="2708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Customer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Identify Area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Detect Product</a:t>
            </a:r>
          </a:p>
        </p:txBody>
      </p:sp>
      <p:cxnSp>
        <p:nvCxnSpPr>
          <p:cNvPr id="59" name="Connector: Elbow 58"/>
          <p:cNvCxnSpPr>
            <a:stCxn id="22" idx="2"/>
            <a:endCxn id="57" idx="3"/>
          </p:cNvCxnSpPr>
          <p:nvPr/>
        </p:nvCxnSpPr>
        <p:spPr>
          <a:xfrm rot="5400000">
            <a:off x="3916638" y="4616220"/>
            <a:ext cx="640988" cy="2158150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60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37" y="3587727"/>
            <a:ext cx="1000836" cy="100083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457" y="1796914"/>
            <a:ext cx="3177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Handle customers’ messages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Store customers’ profile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37" y="4535662"/>
            <a:ext cx="839139" cy="839139"/>
          </a:xfrm>
          <a:prstGeom prst="rect">
            <a:avLst/>
          </a:prstGeom>
        </p:spPr>
      </p:pic>
      <p:cxnSp>
        <p:nvCxnSpPr>
          <p:cNvPr id="46" name="Connector: Elbow 45"/>
          <p:cNvCxnSpPr>
            <a:stCxn id="7" idx="0"/>
            <a:endCxn id="21" idx="2"/>
          </p:cNvCxnSpPr>
          <p:nvPr/>
        </p:nvCxnSpPr>
        <p:spPr>
          <a:xfrm rot="16200000" flipV="1">
            <a:off x="2862896" y="1910318"/>
            <a:ext cx="726513" cy="2346365"/>
          </a:xfrm>
          <a:prstGeom prst="bentConnector3">
            <a:avLst>
              <a:gd name="adj1" fmla="val 74421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52790" y="1797926"/>
            <a:ext cx="237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Web Application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Manage </a:t>
            </a:r>
            <a:r>
              <a:rPr lang="en-US" b="1" dirty="0" smtClean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Information</a:t>
            </a:r>
            <a:endParaRPr lang="en-US" b="1" dirty="0">
              <a:solidFill>
                <a:srgbClr val="283F1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2" name="Connector: Elbow 51"/>
          <p:cNvCxnSpPr>
            <a:stCxn id="8" idx="0"/>
            <a:endCxn id="51" idx="1"/>
          </p:cNvCxnSpPr>
          <p:nvPr/>
        </p:nvCxnSpPr>
        <p:spPr>
          <a:xfrm rot="5400000" flipH="1" flipV="1">
            <a:off x="7854255" y="2089193"/>
            <a:ext cx="1466635" cy="1530435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943" y="5554124"/>
            <a:ext cx="2708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Customer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Identify Area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Detect Product</a:t>
            </a:r>
          </a:p>
        </p:txBody>
      </p:sp>
      <p:cxnSp>
        <p:nvCxnSpPr>
          <p:cNvPr id="59" name="Connector: Elbow 58"/>
          <p:cNvCxnSpPr>
            <a:stCxn id="22" idx="2"/>
            <a:endCxn id="57" idx="3"/>
          </p:cNvCxnSpPr>
          <p:nvPr/>
        </p:nvCxnSpPr>
        <p:spPr>
          <a:xfrm rot="5400000">
            <a:off x="3916638" y="4616220"/>
            <a:ext cx="640988" cy="2158150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33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159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37" y="3587727"/>
            <a:ext cx="1000836" cy="100083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457" y="1796914"/>
            <a:ext cx="3177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Handle customers’ messages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Store customers’ profile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37" y="4535662"/>
            <a:ext cx="839139" cy="8391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28" y="4535663"/>
            <a:ext cx="839139" cy="839139"/>
          </a:xfrm>
          <a:prstGeom prst="rect">
            <a:avLst/>
          </a:prstGeom>
        </p:spPr>
      </p:pic>
      <p:cxnSp>
        <p:nvCxnSpPr>
          <p:cNvPr id="46" name="Connector: Elbow 45"/>
          <p:cNvCxnSpPr>
            <a:stCxn id="7" idx="0"/>
            <a:endCxn id="21" idx="2"/>
          </p:cNvCxnSpPr>
          <p:nvPr/>
        </p:nvCxnSpPr>
        <p:spPr>
          <a:xfrm rot="16200000" flipV="1">
            <a:off x="2862896" y="1910318"/>
            <a:ext cx="726513" cy="2346365"/>
          </a:xfrm>
          <a:prstGeom prst="bentConnector3">
            <a:avLst>
              <a:gd name="adj1" fmla="val 74421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52790" y="1797926"/>
            <a:ext cx="237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Web Application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Manage </a:t>
            </a:r>
            <a:r>
              <a:rPr lang="en-US" b="1" dirty="0" smtClean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Information</a:t>
            </a:r>
            <a:endParaRPr lang="en-US" b="1" dirty="0">
              <a:solidFill>
                <a:srgbClr val="283F1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2" name="Connector: Elbow 51"/>
          <p:cNvCxnSpPr>
            <a:stCxn id="8" idx="0"/>
            <a:endCxn id="51" idx="1"/>
          </p:cNvCxnSpPr>
          <p:nvPr/>
        </p:nvCxnSpPr>
        <p:spPr>
          <a:xfrm rot="5400000" flipH="1" flipV="1">
            <a:off x="7854255" y="2089193"/>
            <a:ext cx="1466635" cy="1530435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943" y="5554124"/>
            <a:ext cx="2708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Customer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Identify Area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Detect Product</a:t>
            </a:r>
          </a:p>
        </p:txBody>
      </p:sp>
      <p:cxnSp>
        <p:nvCxnSpPr>
          <p:cNvPr id="59" name="Connector: Elbow 58"/>
          <p:cNvCxnSpPr>
            <a:stCxn id="22" idx="2"/>
            <a:endCxn id="57" idx="3"/>
          </p:cNvCxnSpPr>
          <p:nvPr/>
        </p:nvCxnSpPr>
        <p:spPr>
          <a:xfrm rot="5400000">
            <a:off x="3916638" y="4616220"/>
            <a:ext cx="640988" cy="2158150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1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Messenger Platform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2" y="3323488"/>
            <a:ext cx="1910253" cy="1910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430" y="5121578"/>
            <a:ext cx="143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228421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37" y="3587727"/>
            <a:ext cx="1000836" cy="100083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457" y="1796914"/>
            <a:ext cx="3177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Handle customers’ messages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Store customers’ profile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37" y="4535662"/>
            <a:ext cx="839139" cy="8391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28" y="4535663"/>
            <a:ext cx="839139" cy="839139"/>
          </a:xfrm>
          <a:prstGeom prst="rect">
            <a:avLst/>
          </a:prstGeom>
        </p:spPr>
      </p:pic>
      <p:cxnSp>
        <p:nvCxnSpPr>
          <p:cNvPr id="46" name="Connector: Elbow 45"/>
          <p:cNvCxnSpPr>
            <a:stCxn id="7" idx="0"/>
            <a:endCxn id="21" idx="2"/>
          </p:cNvCxnSpPr>
          <p:nvPr/>
        </p:nvCxnSpPr>
        <p:spPr>
          <a:xfrm rot="16200000" flipV="1">
            <a:off x="2862896" y="1910318"/>
            <a:ext cx="726513" cy="2346365"/>
          </a:xfrm>
          <a:prstGeom prst="bentConnector3">
            <a:avLst>
              <a:gd name="adj1" fmla="val 74421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52790" y="1797926"/>
            <a:ext cx="237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Web Application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Manage Information</a:t>
            </a:r>
          </a:p>
        </p:txBody>
      </p:sp>
      <p:cxnSp>
        <p:nvCxnSpPr>
          <p:cNvPr id="52" name="Connector: Elbow 51"/>
          <p:cNvCxnSpPr>
            <a:stCxn id="8" idx="0"/>
            <a:endCxn id="51" idx="1"/>
          </p:cNvCxnSpPr>
          <p:nvPr/>
        </p:nvCxnSpPr>
        <p:spPr>
          <a:xfrm rot="5400000" flipH="1" flipV="1">
            <a:off x="7854255" y="2089193"/>
            <a:ext cx="1466635" cy="1530435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943" y="5554124"/>
            <a:ext cx="2708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Customer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Identify Area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Detect Product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05977" y="5695295"/>
            <a:ext cx="2107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Staff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Mapping Beacon</a:t>
            </a:r>
          </a:p>
        </p:txBody>
      </p:sp>
      <p:cxnSp>
        <p:nvCxnSpPr>
          <p:cNvPr id="59" name="Connector: Elbow 58"/>
          <p:cNvCxnSpPr>
            <a:stCxn id="22" idx="2"/>
            <a:endCxn id="57" idx="3"/>
          </p:cNvCxnSpPr>
          <p:nvPr/>
        </p:nvCxnSpPr>
        <p:spPr>
          <a:xfrm rot="5400000">
            <a:off x="3916638" y="4616220"/>
            <a:ext cx="640988" cy="2158150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Connector: Elbow 61"/>
          <p:cNvCxnSpPr>
            <a:stCxn id="23" idx="2"/>
            <a:endCxn id="58" idx="1"/>
          </p:cNvCxnSpPr>
          <p:nvPr/>
        </p:nvCxnSpPr>
        <p:spPr>
          <a:xfrm rot="16200000" flipH="1">
            <a:off x="7919908" y="4332391"/>
            <a:ext cx="643659" cy="2728479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37" y="3587727"/>
            <a:ext cx="1000836" cy="1000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68" y="3579816"/>
            <a:ext cx="1000836" cy="100083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457" y="1796914"/>
            <a:ext cx="3177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Handle customers’ messages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Store customers’ profile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37" y="4535662"/>
            <a:ext cx="839139" cy="8391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28" y="4535663"/>
            <a:ext cx="839139" cy="839139"/>
          </a:xfrm>
          <a:prstGeom prst="rect">
            <a:avLst/>
          </a:prstGeom>
        </p:spPr>
      </p:pic>
      <p:cxnSp>
        <p:nvCxnSpPr>
          <p:cNvPr id="46" name="Connector: Elbow 45"/>
          <p:cNvCxnSpPr>
            <a:stCxn id="7" idx="0"/>
            <a:endCxn id="21" idx="2"/>
          </p:cNvCxnSpPr>
          <p:nvPr/>
        </p:nvCxnSpPr>
        <p:spPr>
          <a:xfrm rot="16200000" flipV="1">
            <a:off x="2862896" y="1910318"/>
            <a:ext cx="726513" cy="2346365"/>
          </a:xfrm>
          <a:prstGeom prst="bentConnector3">
            <a:avLst>
              <a:gd name="adj1" fmla="val 74421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52790" y="1797926"/>
            <a:ext cx="237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Web Application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Manage </a:t>
            </a:r>
            <a:r>
              <a:rPr lang="en-US" b="1" dirty="0" smtClean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Information</a:t>
            </a:r>
            <a:endParaRPr lang="en-US" b="1" dirty="0">
              <a:solidFill>
                <a:srgbClr val="283F1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2" name="Connector: Elbow 51"/>
          <p:cNvCxnSpPr>
            <a:stCxn id="8" idx="0"/>
            <a:endCxn id="51" idx="1"/>
          </p:cNvCxnSpPr>
          <p:nvPr/>
        </p:nvCxnSpPr>
        <p:spPr>
          <a:xfrm rot="5400000" flipH="1" flipV="1">
            <a:off x="7854255" y="2089193"/>
            <a:ext cx="1466635" cy="1530435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943" y="5554124"/>
            <a:ext cx="2708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Customer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Identify Area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Detect Product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05977" y="5695295"/>
            <a:ext cx="2107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Staff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Mapping Beacon</a:t>
            </a:r>
          </a:p>
        </p:txBody>
      </p:sp>
      <p:cxnSp>
        <p:nvCxnSpPr>
          <p:cNvPr id="59" name="Connector: Elbow 58"/>
          <p:cNvCxnSpPr>
            <a:stCxn id="22" idx="2"/>
            <a:endCxn id="57" idx="3"/>
          </p:cNvCxnSpPr>
          <p:nvPr/>
        </p:nvCxnSpPr>
        <p:spPr>
          <a:xfrm rot="5400000">
            <a:off x="3916638" y="4616220"/>
            <a:ext cx="640988" cy="2158150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Connector: Elbow 61"/>
          <p:cNvCxnSpPr>
            <a:stCxn id="23" idx="2"/>
            <a:endCxn id="58" idx="1"/>
          </p:cNvCxnSpPr>
          <p:nvPr/>
        </p:nvCxnSpPr>
        <p:spPr>
          <a:xfrm rot="16200000" flipH="1">
            <a:off x="7919908" y="4332391"/>
            <a:ext cx="643659" cy="2728479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5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3" y="3579816"/>
            <a:ext cx="1328620" cy="132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39" y="3727499"/>
            <a:ext cx="1180937" cy="118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021" y="4908436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06364" y="49376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446757"/>
            <a:ext cx="1202218" cy="1202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37" y="3587727"/>
            <a:ext cx="1000836" cy="1000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68" y="3579816"/>
            <a:ext cx="1000836" cy="100083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58085" y="3116822"/>
            <a:ext cx="4646802" cy="23435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61854" y="3080470"/>
            <a:ext cx="8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02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457" y="1796914"/>
            <a:ext cx="3177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Handle customers’ messages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Store customers’ profile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76616" y="1796914"/>
            <a:ext cx="2591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Scheduler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Define Synonym Name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37" y="4535662"/>
            <a:ext cx="839139" cy="8391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28" y="4535663"/>
            <a:ext cx="839139" cy="839139"/>
          </a:xfrm>
          <a:prstGeom prst="rect">
            <a:avLst/>
          </a:prstGeom>
        </p:spPr>
      </p:pic>
      <p:cxnSp>
        <p:nvCxnSpPr>
          <p:cNvPr id="42" name="Connector: Elbow 41"/>
          <p:cNvCxnSpPr>
            <a:stCxn id="26" idx="2"/>
            <a:endCxn id="16" idx="1"/>
          </p:cNvCxnSpPr>
          <p:nvPr/>
        </p:nvCxnSpPr>
        <p:spPr>
          <a:xfrm rot="5400000">
            <a:off x="4964452" y="3072361"/>
            <a:ext cx="1636989" cy="378756"/>
          </a:xfrm>
          <a:prstGeom prst="bentConnector4">
            <a:avLst>
              <a:gd name="adj1" fmla="val 34715"/>
              <a:gd name="adj2" fmla="val 160355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Connector: Elbow 45"/>
          <p:cNvCxnSpPr>
            <a:stCxn id="7" idx="0"/>
            <a:endCxn id="21" idx="2"/>
          </p:cNvCxnSpPr>
          <p:nvPr/>
        </p:nvCxnSpPr>
        <p:spPr>
          <a:xfrm rot="16200000" flipV="1">
            <a:off x="2862896" y="1910318"/>
            <a:ext cx="726513" cy="2346365"/>
          </a:xfrm>
          <a:prstGeom prst="bentConnector3">
            <a:avLst>
              <a:gd name="adj1" fmla="val 74421"/>
            </a:avLst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52790" y="1797926"/>
            <a:ext cx="237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Web Application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US" b="1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Manage </a:t>
            </a:r>
            <a:r>
              <a:rPr lang="en-US" b="1" smtClean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Information</a:t>
            </a:r>
            <a:endParaRPr lang="en-US" b="1" dirty="0">
              <a:solidFill>
                <a:srgbClr val="283F1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2" name="Connector: Elbow 51"/>
          <p:cNvCxnSpPr>
            <a:stCxn id="8" idx="0"/>
            <a:endCxn id="51" idx="1"/>
          </p:cNvCxnSpPr>
          <p:nvPr/>
        </p:nvCxnSpPr>
        <p:spPr>
          <a:xfrm rot="5400000" flipH="1" flipV="1">
            <a:off x="7854255" y="2089193"/>
            <a:ext cx="1466635" cy="1530435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943" y="5554124"/>
            <a:ext cx="2708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Customer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Identify Area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Detect Product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05977" y="5695295"/>
            <a:ext cx="2107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Mobile App for Staff</a:t>
            </a:r>
          </a:p>
          <a:p>
            <a:r>
              <a:rPr lang="en-US" b="1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Mapping Beacon</a:t>
            </a:r>
          </a:p>
        </p:txBody>
      </p:sp>
      <p:cxnSp>
        <p:nvCxnSpPr>
          <p:cNvPr id="59" name="Connector: Elbow 58"/>
          <p:cNvCxnSpPr>
            <a:stCxn id="22" idx="2"/>
            <a:endCxn id="57" idx="3"/>
          </p:cNvCxnSpPr>
          <p:nvPr/>
        </p:nvCxnSpPr>
        <p:spPr>
          <a:xfrm rot="5400000">
            <a:off x="3916638" y="4616220"/>
            <a:ext cx="640988" cy="2158150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Connector: Elbow 61"/>
          <p:cNvCxnSpPr>
            <a:stCxn id="23" idx="2"/>
            <a:endCxn id="58" idx="1"/>
          </p:cNvCxnSpPr>
          <p:nvPr/>
        </p:nvCxnSpPr>
        <p:spPr>
          <a:xfrm rot="16200000" flipH="1">
            <a:off x="7919908" y="4332391"/>
            <a:ext cx="643659" cy="2728479"/>
          </a:xfrm>
          <a:prstGeom prst="bentConnector2">
            <a:avLst/>
          </a:prstGeom>
          <a:ln w="57150">
            <a:solidFill>
              <a:srgbClr val="1F6B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5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Features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20120" y="1782763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B67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7496" y="1782763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B672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7633" y="3567500"/>
            <a:ext cx="186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F1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Identify Area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80620" y="2644169"/>
            <a:ext cx="281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F1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Manage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80620" y="3105835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F1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Mapping Beacon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17633" y="2644169"/>
            <a:ext cx="2139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F1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Search Product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7633" y="3105835"/>
            <a:ext cx="2249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F1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Diversified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7633" y="4029165"/>
            <a:ext cx="210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F1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Detect Product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 flipH="1">
            <a:off x="6114128" y="1924334"/>
            <a:ext cx="19972" cy="319973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688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164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1825171"/>
            <a:ext cx="12192000" cy="3207658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02626" y="2862618"/>
            <a:ext cx="8786748" cy="1132764"/>
          </a:xfrm>
          <a:prstGeom prst="rect">
            <a:avLst/>
          </a:prstGeom>
          <a:ex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OUTCOME</a:t>
            </a:r>
          </a:p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&amp;LIMIT</a:t>
            </a:r>
          </a:p>
        </p:txBody>
      </p:sp>
    </p:spTree>
    <p:extLst>
      <p:ext uri="{BB962C8B-B14F-4D97-AF65-F5344CB8AC3E}">
        <p14:creationId xmlns:p14="http://schemas.microsoft.com/office/powerpoint/2010/main" val="9362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165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Outcome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58" y="2224584"/>
            <a:ext cx="11263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✓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Information of products and promotions will be fully provided to customers.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4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Outcome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58" y="2224584"/>
            <a:ext cx="11263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✓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Information of products and promotions will be fully provided to customers.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57" y="3332975"/>
            <a:ext cx="1126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✓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Customers will not miss what they want to buy.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Outcome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58" y="2224584"/>
            <a:ext cx="11263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✓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Information of products and promotions will be fully provided to customers.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57" y="3332975"/>
            <a:ext cx="1126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✓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Customers will not miss what they want to buy.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457" y="4117806"/>
            <a:ext cx="1126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✓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Save times for customers when they go shopping in the supermarket.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Limit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58" y="2224584"/>
            <a:ext cx="1126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Smartphone must always have Bluetooth to get data from Beacons.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169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Limit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58" y="2224584"/>
            <a:ext cx="1126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Smartphone must always have Bluetooth to get data from Beacons.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57" y="2937982"/>
            <a:ext cx="1126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User need to train the system manually, it can not learn by it-self yet.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Messenger Platform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40" y="3228857"/>
            <a:ext cx="3734745" cy="2099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2" y="3323488"/>
            <a:ext cx="1910253" cy="1910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430" y="5121578"/>
            <a:ext cx="143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06723" y="4403155"/>
            <a:ext cx="1064525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Limit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458" y="2224584"/>
            <a:ext cx="1126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Smartphone must always have Bluetooth to get data from Beacons.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57" y="2937982"/>
            <a:ext cx="1126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User need to train the system manually, it can not learn by it-self yet.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457" y="3651380"/>
            <a:ext cx="1126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rgbClr val="CC0000"/>
                </a:solidFill>
              </a:rPr>
              <a:t>✘</a:t>
            </a:r>
            <a:r>
              <a:rPr lang="en" sz="2800" b="1" dirty="0">
                <a:solidFill>
                  <a:srgbClr val="00D9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Only support users from social network.</a:t>
            </a:r>
          </a:p>
        </p:txBody>
      </p:sp>
    </p:spTree>
    <p:extLst>
      <p:ext uri="{BB962C8B-B14F-4D97-AF65-F5344CB8AC3E}">
        <p14:creationId xmlns:p14="http://schemas.microsoft.com/office/powerpoint/2010/main" val="15577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171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1825171"/>
            <a:ext cx="12192000" cy="3207658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02626" y="2862618"/>
            <a:ext cx="8786748" cy="1132764"/>
          </a:xfrm>
          <a:prstGeom prst="rect">
            <a:avLst/>
          </a:prstGeom>
          <a:ex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5471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172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157"/>
            <a:ext cx="22860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1083" y="390406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F1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</p:spTree>
    <p:extLst>
      <p:ext uri="{BB962C8B-B14F-4D97-AF65-F5344CB8AC3E}">
        <p14:creationId xmlns:p14="http://schemas.microsoft.com/office/powerpoint/2010/main" val="42928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157"/>
            <a:ext cx="228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5" y="4191454"/>
            <a:ext cx="2286000" cy="2286000"/>
          </a:xfrm>
          <a:prstGeom prst="rect">
            <a:avLst/>
          </a:prstGeom>
        </p:spPr>
      </p:pic>
      <p:sp>
        <p:nvSpPr>
          <p:cNvPr id="6" name="Equals 5"/>
          <p:cNvSpPr/>
          <p:nvPr/>
        </p:nvSpPr>
        <p:spPr>
          <a:xfrm rot="20022576">
            <a:off x="2711491" y="4081397"/>
            <a:ext cx="2612572" cy="43418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1083" y="390406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F1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1865" y="3213160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Android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Smartphone</a:t>
            </a:r>
          </a:p>
        </p:txBody>
      </p:sp>
    </p:spTree>
    <p:extLst>
      <p:ext uri="{BB962C8B-B14F-4D97-AF65-F5344CB8AC3E}">
        <p14:creationId xmlns:p14="http://schemas.microsoft.com/office/powerpoint/2010/main" val="4982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157"/>
            <a:ext cx="2286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80" y="4191454"/>
            <a:ext cx="228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5" y="4191454"/>
            <a:ext cx="2286000" cy="2286000"/>
          </a:xfrm>
          <a:prstGeom prst="rect">
            <a:avLst/>
          </a:prstGeom>
        </p:spPr>
      </p:pic>
      <p:sp>
        <p:nvSpPr>
          <p:cNvPr id="6" name="Equals 5"/>
          <p:cNvSpPr/>
          <p:nvPr/>
        </p:nvSpPr>
        <p:spPr>
          <a:xfrm rot="20022576">
            <a:off x="2711491" y="4081397"/>
            <a:ext cx="2612572" cy="43418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Equals 13"/>
          <p:cNvSpPr/>
          <p:nvPr/>
        </p:nvSpPr>
        <p:spPr>
          <a:xfrm rot="1607159">
            <a:off x="6788533" y="4072127"/>
            <a:ext cx="2612572" cy="434181"/>
          </a:xfrm>
          <a:prstGeom prst="mathEqual">
            <a:avLst/>
          </a:prstGeom>
          <a:solidFill>
            <a:srgbClr val="D28A5E"/>
          </a:solidFill>
          <a:ln>
            <a:solidFill>
              <a:srgbClr val="9C7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1083" y="390406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F1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1865" y="3213160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Android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Smartphone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82460" y="3073068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iOS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Smartphone</a:t>
            </a:r>
          </a:p>
        </p:txBody>
      </p:sp>
    </p:spTree>
    <p:extLst>
      <p:ext uri="{BB962C8B-B14F-4D97-AF65-F5344CB8AC3E}">
        <p14:creationId xmlns:p14="http://schemas.microsoft.com/office/powerpoint/2010/main" val="3141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175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26" name="Arrow: Right 25"/>
          <p:cNvSpPr/>
          <p:nvPr/>
        </p:nvSpPr>
        <p:spPr>
          <a:xfrm>
            <a:off x="2806154" y="3481693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/>
          <p:cNvSpPr/>
          <p:nvPr/>
        </p:nvSpPr>
        <p:spPr>
          <a:xfrm>
            <a:off x="6886845" y="3486877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282316" y="5333884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</p:txBody>
      </p:sp>
      <p:sp>
        <p:nvSpPr>
          <p:cNvPr id="33" name="Arrow: Right 32"/>
          <p:cNvSpPr/>
          <p:nvPr/>
        </p:nvSpPr>
        <p:spPr>
          <a:xfrm rot="10800000">
            <a:off x="6852567" y="4059010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/>
          <p:cNvSpPr/>
          <p:nvPr/>
        </p:nvSpPr>
        <p:spPr>
          <a:xfrm rot="10800000">
            <a:off x="2748452" y="4062800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01" y="2487324"/>
            <a:ext cx="2846560" cy="284656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462653" y="2908690"/>
            <a:ext cx="1963250" cy="2401784"/>
            <a:chOff x="862561" y="3268829"/>
            <a:chExt cx="1328620" cy="164477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61" y="3268829"/>
              <a:ext cx="1328620" cy="13286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041889" y="4597449"/>
              <a:ext cx="969963" cy="316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Customer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71" y="3103195"/>
            <a:ext cx="1442113" cy="145679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23086" y="4602984"/>
            <a:ext cx="293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24932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26" name="Arrow: Right 25"/>
          <p:cNvSpPr/>
          <p:nvPr/>
        </p:nvSpPr>
        <p:spPr>
          <a:xfrm>
            <a:off x="2806154" y="3481693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/>
          <p:cNvSpPr/>
          <p:nvPr/>
        </p:nvSpPr>
        <p:spPr>
          <a:xfrm>
            <a:off x="6886845" y="3486877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282316" y="5333884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</p:txBody>
      </p:sp>
      <p:sp>
        <p:nvSpPr>
          <p:cNvPr id="33" name="Arrow: Right 32"/>
          <p:cNvSpPr/>
          <p:nvPr/>
        </p:nvSpPr>
        <p:spPr>
          <a:xfrm rot="10800000">
            <a:off x="6852567" y="4059010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/>
          <p:cNvSpPr/>
          <p:nvPr/>
        </p:nvSpPr>
        <p:spPr>
          <a:xfrm rot="10800000">
            <a:off x="2748452" y="4062800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01" y="2487324"/>
            <a:ext cx="2846560" cy="284656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462653" y="2908690"/>
            <a:ext cx="1963250" cy="2401784"/>
            <a:chOff x="862561" y="3268829"/>
            <a:chExt cx="1328620" cy="164477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61" y="3268829"/>
              <a:ext cx="1328620" cy="13286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041889" y="4597449"/>
              <a:ext cx="969963" cy="316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Customer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71" y="3103195"/>
            <a:ext cx="1442113" cy="145679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23086" y="4602984"/>
            <a:ext cx="293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Facebook Messenger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66" y="2984062"/>
            <a:ext cx="1618922" cy="1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26" name="Arrow: Right 25"/>
          <p:cNvSpPr/>
          <p:nvPr/>
        </p:nvSpPr>
        <p:spPr>
          <a:xfrm>
            <a:off x="2806154" y="3481693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/>
          <p:cNvSpPr/>
          <p:nvPr/>
        </p:nvSpPr>
        <p:spPr>
          <a:xfrm>
            <a:off x="6886845" y="3486877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282316" y="5333884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</p:txBody>
      </p:sp>
      <p:sp>
        <p:nvSpPr>
          <p:cNvPr id="33" name="Arrow: Right 32"/>
          <p:cNvSpPr/>
          <p:nvPr/>
        </p:nvSpPr>
        <p:spPr>
          <a:xfrm rot="10800000">
            <a:off x="6852567" y="4059010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/>
          <p:cNvSpPr/>
          <p:nvPr/>
        </p:nvSpPr>
        <p:spPr>
          <a:xfrm rot="10800000">
            <a:off x="2748452" y="4062800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01" y="2487324"/>
            <a:ext cx="2846560" cy="284656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462653" y="2908690"/>
            <a:ext cx="1963250" cy="2401784"/>
            <a:chOff x="862561" y="3268829"/>
            <a:chExt cx="1328620" cy="164477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61" y="3268829"/>
              <a:ext cx="1328620" cy="13286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041889" y="4597449"/>
              <a:ext cx="969963" cy="316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Customer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90" y="3058194"/>
            <a:ext cx="2578886" cy="16411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1792" y="4759413"/>
            <a:ext cx="242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Mobile App</a:t>
            </a:r>
          </a:p>
        </p:txBody>
      </p:sp>
    </p:spTree>
    <p:extLst>
      <p:ext uri="{BB962C8B-B14F-4D97-AF65-F5344CB8AC3E}">
        <p14:creationId xmlns:p14="http://schemas.microsoft.com/office/powerpoint/2010/main" val="52775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64457" y="3646715"/>
            <a:ext cx="1328620" cy="1697952"/>
            <a:chOff x="862561" y="3268829"/>
            <a:chExt cx="1328620" cy="169795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61" y="3268829"/>
              <a:ext cx="1328620" cy="132862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57099" y="4597449"/>
              <a:ext cx="1139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Customer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56057" y="3147850"/>
            <a:ext cx="2286000" cy="2607573"/>
            <a:chOff x="4953000" y="1758157"/>
            <a:chExt cx="2286000" cy="260757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1758157"/>
              <a:ext cx="2286000" cy="2286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661083" y="3904065"/>
              <a:ext cx="862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A3F1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ISMB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3" y="1907778"/>
            <a:ext cx="778594" cy="1371600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7" idx="3"/>
            <a:endCxn id="13" idx="1"/>
          </p:cNvCxnSpPr>
          <p:nvPr/>
        </p:nvCxnSpPr>
        <p:spPr>
          <a:xfrm flipV="1">
            <a:off x="1793077" y="2593578"/>
            <a:ext cx="3913626" cy="17174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6485297" y="2593578"/>
            <a:ext cx="2963503" cy="15139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0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179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64457" y="3646715"/>
            <a:ext cx="1328620" cy="1697952"/>
            <a:chOff x="862561" y="3268829"/>
            <a:chExt cx="1328620" cy="169795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61" y="3268829"/>
              <a:ext cx="1328620" cy="132862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57099" y="4597449"/>
              <a:ext cx="1139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Customer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56057" y="3147850"/>
            <a:ext cx="2286000" cy="2607573"/>
            <a:chOff x="4953000" y="1758157"/>
            <a:chExt cx="2286000" cy="260757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1758157"/>
              <a:ext cx="2286000" cy="2286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661083" y="3904065"/>
              <a:ext cx="862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A3F1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ISMB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3" y="1907778"/>
            <a:ext cx="778594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3" y="3625024"/>
            <a:ext cx="778594" cy="1371600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7" idx="3"/>
            <a:endCxn id="13" idx="1"/>
          </p:cNvCxnSpPr>
          <p:nvPr/>
        </p:nvCxnSpPr>
        <p:spPr>
          <a:xfrm flipV="1">
            <a:off x="1793077" y="2593578"/>
            <a:ext cx="3913626" cy="17174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  <a:endCxn id="22" idx="1"/>
          </p:cNvCxnSpPr>
          <p:nvPr/>
        </p:nvCxnSpPr>
        <p:spPr>
          <a:xfrm flipV="1">
            <a:off x="1793077" y="4310824"/>
            <a:ext cx="3913626" cy="20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6485297" y="2593578"/>
            <a:ext cx="2963503" cy="15139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2" idx="3"/>
            <a:endCxn id="20" idx="1"/>
          </p:cNvCxnSpPr>
          <p:nvPr/>
        </p:nvCxnSpPr>
        <p:spPr>
          <a:xfrm flipV="1">
            <a:off x="6485297" y="4290850"/>
            <a:ext cx="2970760" cy="199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Messenger Platform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40" y="3228857"/>
            <a:ext cx="3734745" cy="20995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29" y="2657992"/>
            <a:ext cx="2870414" cy="2870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2" y="3323488"/>
            <a:ext cx="1910253" cy="1910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430" y="5121578"/>
            <a:ext cx="143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75697" y="5297573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06723" y="4403155"/>
            <a:ext cx="1064525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792604" y="4386710"/>
            <a:ext cx="1064525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64457" y="3646715"/>
            <a:ext cx="1328620" cy="1697952"/>
            <a:chOff x="862561" y="3268829"/>
            <a:chExt cx="1328620" cy="169795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61" y="3268829"/>
              <a:ext cx="1328620" cy="132862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57099" y="4597449"/>
              <a:ext cx="1139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Customer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56057" y="3147850"/>
            <a:ext cx="2286000" cy="2607573"/>
            <a:chOff x="4953000" y="1758157"/>
            <a:chExt cx="2286000" cy="260757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1758157"/>
              <a:ext cx="2286000" cy="2286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661083" y="3904065"/>
              <a:ext cx="862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A3F1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ISMB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3" y="1907778"/>
            <a:ext cx="778594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3" y="3625024"/>
            <a:ext cx="778594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3" y="5342270"/>
            <a:ext cx="778594" cy="1371600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7" idx="3"/>
            <a:endCxn id="13" idx="1"/>
          </p:cNvCxnSpPr>
          <p:nvPr/>
        </p:nvCxnSpPr>
        <p:spPr>
          <a:xfrm flipV="1">
            <a:off x="1793077" y="2593578"/>
            <a:ext cx="3913626" cy="17174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  <a:endCxn id="22" idx="1"/>
          </p:cNvCxnSpPr>
          <p:nvPr/>
        </p:nvCxnSpPr>
        <p:spPr>
          <a:xfrm flipV="1">
            <a:off x="1793077" y="4310824"/>
            <a:ext cx="3913626" cy="20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23" idx="1"/>
          </p:cNvCxnSpPr>
          <p:nvPr/>
        </p:nvCxnSpPr>
        <p:spPr>
          <a:xfrm>
            <a:off x="1793077" y="4311025"/>
            <a:ext cx="3913626" cy="17170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6485297" y="2593578"/>
            <a:ext cx="2963503" cy="15139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2" idx="3"/>
            <a:endCxn id="20" idx="1"/>
          </p:cNvCxnSpPr>
          <p:nvPr/>
        </p:nvCxnSpPr>
        <p:spPr>
          <a:xfrm flipV="1">
            <a:off x="6485297" y="4290850"/>
            <a:ext cx="2970760" cy="199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3"/>
          </p:cNvCxnSpPr>
          <p:nvPr/>
        </p:nvCxnSpPr>
        <p:spPr>
          <a:xfrm flipV="1">
            <a:off x="6485297" y="4513943"/>
            <a:ext cx="2963503" cy="15141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64457" y="3646715"/>
            <a:ext cx="1328620" cy="1697952"/>
            <a:chOff x="862561" y="3268829"/>
            <a:chExt cx="1328620" cy="169795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61" y="3268829"/>
              <a:ext cx="1328620" cy="132862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57099" y="4597449"/>
              <a:ext cx="1139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Customer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56057" y="3147850"/>
            <a:ext cx="2286000" cy="2607573"/>
            <a:chOff x="4953000" y="1758157"/>
            <a:chExt cx="2286000" cy="260757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1758157"/>
              <a:ext cx="2286000" cy="2286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661083" y="3904065"/>
              <a:ext cx="862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A3F1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ISMB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3" y="1907778"/>
            <a:ext cx="778594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3" y="3625024"/>
            <a:ext cx="778594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3" y="5342270"/>
            <a:ext cx="778594" cy="1371600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7" idx="3"/>
            <a:endCxn id="13" idx="1"/>
          </p:cNvCxnSpPr>
          <p:nvPr/>
        </p:nvCxnSpPr>
        <p:spPr>
          <a:xfrm flipV="1">
            <a:off x="1793077" y="2593578"/>
            <a:ext cx="3913626" cy="17174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  <a:endCxn id="22" idx="1"/>
          </p:cNvCxnSpPr>
          <p:nvPr/>
        </p:nvCxnSpPr>
        <p:spPr>
          <a:xfrm flipV="1">
            <a:off x="1793077" y="4310824"/>
            <a:ext cx="3913626" cy="20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23" idx="1"/>
          </p:cNvCxnSpPr>
          <p:nvPr/>
        </p:nvCxnSpPr>
        <p:spPr>
          <a:xfrm>
            <a:off x="1793077" y="4311025"/>
            <a:ext cx="3913626" cy="17170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6485297" y="2593578"/>
            <a:ext cx="2963503" cy="15139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2" idx="3"/>
            <a:endCxn id="20" idx="1"/>
          </p:cNvCxnSpPr>
          <p:nvPr/>
        </p:nvCxnSpPr>
        <p:spPr>
          <a:xfrm flipV="1">
            <a:off x="6485297" y="4290850"/>
            <a:ext cx="2970760" cy="199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3"/>
          </p:cNvCxnSpPr>
          <p:nvPr/>
        </p:nvCxnSpPr>
        <p:spPr>
          <a:xfrm flipV="1">
            <a:off x="6485297" y="4513943"/>
            <a:ext cx="2963503" cy="15141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4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182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5094514" y="2278742"/>
            <a:ext cx="2002972" cy="729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36" y="3930354"/>
            <a:ext cx="2779327" cy="277932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0" idx="2"/>
          </p:cNvCxnSpPr>
          <p:nvPr/>
        </p:nvCxnSpPr>
        <p:spPr>
          <a:xfrm>
            <a:off x="6096000" y="4172623"/>
            <a:ext cx="0" cy="5009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70338" y="3803291"/>
            <a:ext cx="85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deploy</a:t>
            </a:r>
          </a:p>
        </p:txBody>
      </p:sp>
      <p:cxnSp>
        <p:nvCxnSpPr>
          <p:cNvPr id="28" name="Straight Connector 27"/>
          <p:cNvCxnSpPr>
            <a:stCxn id="3" idx="2"/>
            <a:endCxn id="10" idx="0"/>
          </p:cNvCxnSpPr>
          <p:nvPr/>
        </p:nvCxnSpPr>
        <p:spPr>
          <a:xfrm>
            <a:off x="6096000" y="3008085"/>
            <a:ext cx="0" cy="79520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70857" y="6434364"/>
            <a:ext cx="93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*Note: Some entities and relations are omitted to simplify the diagram</a:t>
            </a:r>
          </a:p>
        </p:txBody>
      </p:sp>
    </p:spTree>
    <p:extLst>
      <p:ext uri="{BB962C8B-B14F-4D97-AF65-F5344CB8AC3E}">
        <p14:creationId xmlns:p14="http://schemas.microsoft.com/office/powerpoint/2010/main" val="395864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6554078" y="2264229"/>
            <a:ext cx="5173465" cy="390434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14464" y="3116943"/>
            <a:ext cx="1480458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54693" y="2407628"/>
            <a:ext cx="277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Product Component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48800" y="3116943"/>
            <a:ext cx="1927208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Promotion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48800" y="4174671"/>
            <a:ext cx="1827922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Category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18811" y="5224463"/>
            <a:ext cx="1215136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Area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48800" y="5239317"/>
            <a:ext cx="1827922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Beacon</a:t>
            </a:r>
          </a:p>
        </p:txBody>
      </p:sp>
      <p:cxnSp>
        <p:nvCxnSpPr>
          <p:cNvPr id="32" name="Straight Connector 31"/>
          <p:cNvCxnSpPr>
            <a:stCxn id="21" idx="1"/>
            <a:endCxn id="14" idx="3"/>
          </p:cNvCxnSpPr>
          <p:nvPr/>
        </p:nvCxnSpPr>
        <p:spPr>
          <a:xfrm flipH="1">
            <a:off x="8494922" y="3429000"/>
            <a:ext cx="953878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394149" y="3759200"/>
            <a:ext cx="0" cy="146526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/>
          <p:cNvCxnSpPr>
            <a:stCxn id="14" idx="2"/>
            <a:endCxn id="22" idx="1"/>
          </p:cNvCxnSpPr>
          <p:nvPr/>
        </p:nvCxnSpPr>
        <p:spPr>
          <a:xfrm rot="16200000" flipH="1">
            <a:off x="8228911" y="3266838"/>
            <a:ext cx="745671" cy="1694107"/>
          </a:xfrm>
          <a:prstGeom prst="bentConnector2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233947" y="5551374"/>
            <a:ext cx="121485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70857" y="6434364"/>
            <a:ext cx="93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*Note: Some entities and relations are omitted to simplify the diagram</a:t>
            </a:r>
          </a:p>
        </p:txBody>
      </p:sp>
    </p:spTree>
    <p:extLst>
      <p:ext uri="{BB962C8B-B14F-4D97-AF65-F5344CB8AC3E}">
        <p14:creationId xmlns:p14="http://schemas.microsoft.com/office/powerpoint/2010/main" val="424078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185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464457" y="2264229"/>
            <a:ext cx="4267200" cy="31205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70857" y="3135086"/>
            <a:ext cx="1480458" cy="624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Synonym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39143" y="3116943"/>
            <a:ext cx="1480458" cy="624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39143" y="4290785"/>
            <a:ext cx="1480458" cy="624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History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857" y="4290785"/>
            <a:ext cx="1480458" cy="624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Staff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6721" y="2407628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Common Component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6554078" y="2264229"/>
            <a:ext cx="5173465" cy="390434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14464" y="3116943"/>
            <a:ext cx="1480458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54693" y="2407628"/>
            <a:ext cx="277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Product Component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48800" y="3116943"/>
            <a:ext cx="1927208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Promotion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48800" y="4174671"/>
            <a:ext cx="1827922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Category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18811" y="5224463"/>
            <a:ext cx="1215136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Area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48800" y="5239317"/>
            <a:ext cx="1827922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Beacon</a:t>
            </a:r>
          </a:p>
        </p:txBody>
      </p:sp>
      <p:cxnSp>
        <p:nvCxnSpPr>
          <p:cNvPr id="28" name="Straight Connector 27"/>
          <p:cNvCxnSpPr>
            <a:stCxn id="10" idx="2"/>
            <a:endCxn id="11" idx="0"/>
          </p:cNvCxnSpPr>
          <p:nvPr/>
        </p:nvCxnSpPr>
        <p:spPr>
          <a:xfrm>
            <a:off x="3679372" y="3741057"/>
            <a:ext cx="0" cy="54972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0" idx="3"/>
          </p:cNvCxnSpPr>
          <p:nvPr/>
        </p:nvCxnSpPr>
        <p:spPr>
          <a:xfrm flipH="1" flipV="1">
            <a:off x="4419601" y="3429000"/>
            <a:ext cx="2594863" cy="18143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1"/>
            <a:endCxn id="14" idx="3"/>
          </p:cNvCxnSpPr>
          <p:nvPr/>
        </p:nvCxnSpPr>
        <p:spPr>
          <a:xfrm flipH="1">
            <a:off x="8494922" y="3429000"/>
            <a:ext cx="953878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394149" y="3759200"/>
            <a:ext cx="0" cy="146526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/>
          <p:cNvCxnSpPr>
            <a:stCxn id="14" idx="2"/>
            <a:endCxn id="22" idx="1"/>
          </p:cNvCxnSpPr>
          <p:nvPr/>
        </p:nvCxnSpPr>
        <p:spPr>
          <a:xfrm rot="16200000" flipH="1">
            <a:off x="8228911" y="3266838"/>
            <a:ext cx="745671" cy="1694107"/>
          </a:xfrm>
          <a:prstGeom prst="bentConnector2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233947" y="5551374"/>
            <a:ext cx="121485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70857" y="6434364"/>
            <a:ext cx="93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*Note: Some entities and relations are omitted to simplify the diagram</a:t>
            </a:r>
          </a:p>
        </p:txBody>
      </p:sp>
    </p:spTree>
    <p:extLst>
      <p:ext uri="{BB962C8B-B14F-4D97-AF65-F5344CB8AC3E}">
        <p14:creationId xmlns:p14="http://schemas.microsoft.com/office/powerpoint/2010/main" val="4209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8" y="1970823"/>
            <a:ext cx="10349643" cy="43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6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94514" y="1902336"/>
            <a:ext cx="2002972" cy="729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System</a:t>
            </a:r>
          </a:p>
        </p:txBody>
      </p:sp>
      <p:cxnSp>
        <p:nvCxnSpPr>
          <p:cNvPr id="11" name="Straight Arrow Connector 10"/>
          <p:cNvCxnSpPr>
            <a:stCxn id="12" idx="2"/>
          </p:cNvCxnSpPr>
          <p:nvPr/>
        </p:nvCxnSpPr>
        <p:spPr>
          <a:xfrm>
            <a:off x="6096000" y="3277479"/>
            <a:ext cx="0" cy="399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70338" y="2908147"/>
            <a:ext cx="85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deploy</a:t>
            </a:r>
          </a:p>
        </p:txBody>
      </p:sp>
      <p:cxnSp>
        <p:nvCxnSpPr>
          <p:cNvPr id="13" name="Straight Connector 12"/>
          <p:cNvCxnSpPr>
            <a:stCxn id="9" idx="2"/>
            <a:endCxn id="12" idx="0"/>
          </p:cNvCxnSpPr>
          <p:nvPr/>
        </p:nvCxnSpPr>
        <p:spPr>
          <a:xfrm>
            <a:off x="6096000" y="2631679"/>
            <a:ext cx="0" cy="2764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00" y="3686629"/>
            <a:ext cx="2583544" cy="153354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491974" y="1902336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Symbol</a:t>
            </a:r>
          </a:p>
        </p:txBody>
      </p:sp>
      <p:sp>
        <p:nvSpPr>
          <p:cNvPr id="48" name="Flowchart: Alternate Process 47"/>
          <p:cNvSpPr/>
          <p:nvPr/>
        </p:nvSpPr>
        <p:spPr>
          <a:xfrm>
            <a:off x="9969460" y="2372531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91974" y="234056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Instance</a:t>
            </a:r>
          </a:p>
        </p:txBody>
      </p:sp>
    </p:spTree>
    <p:extLst>
      <p:ext uri="{BB962C8B-B14F-4D97-AF65-F5344CB8AC3E}">
        <p14:creationId xmlns:p14="http://schemas.microsoft.com/office/powerpoint/2010/main" val="342260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94514" y="1902336"/>
            <a:ext cx="2002972" cy="729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System</a:t>
            </a:r>
          </a:p>
        </p:txBody>
      </p:sp>
      <p:cxnSp>
        <p:nvCxnSpPr>
          <p:cNvPr id="11" name="Straight Arrow Connector 10"/>
          <p:cNvCxnSpPr>
            <a:stCxn id="12" idx="2"/>
          </p:cNvCxnSpPr>
          <p:nvPr/>
        </p:nvCxnSpPr>
        <p:spPr>
          <a:xfrm>
            <a:off x="6096000" y="3277479"/>
            <a:ext cx="0" cy="399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70338" y="2908147"/>
            <a:ext cx="85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deploy</a:t>
            </a:r>
          </a:p>
        </p:txBody>
      </p:sp>
      <p:cxnSp>
        <p:nvCxnSpPr>
          <p:cNvPr id="13" name="Straight Connector 12"/>
          <p:cNvCxnSpPr>
            <a:stCxn id="9" idx="2"/>
            <a:endCxn id="12" idx="0"/>
          </p:cNvCxnSpPr>
          <p:nvPr/>
        </p:nvCxnSpPr>
        <p:spPr>
          <a:xfrm>
            <a:off x="6096000" y="2631679"/>
            <a:ext cx="0" cy="2764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00" y="5167086"/>
            <a:ext cx="2583544" cy="153354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491974" y="1902336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Symbol</a:t>
            </a:r>
          </a:p>
        </p:txBody>
      </p:sp>
      <p:sp>
        <p:nvSpPr>
          <p:cNvPr id="48" name="Flowchart: Alternate Process 47"/>
          <p:cNvSpPr/>
          <p:nvPr/>
        </p:nvSpPr>
        <p:spPr>
          <a:xfrm>
            <a:off x="9969460" y="2372531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91974" y="234056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Instance</a:t>
            </a:r>
          </a:p>
        </p:txBody>
      </p:sp>
    </p:spTree>
    <p:extLst>
      <p:ext uri="{BB962C8B-B14F-4D97-AF65-F5344CB8AC3E}">
        <p14:creationId xmlns:p14="http://schemas.microsoft.com/office/powerpoint/2010/main" val="29316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189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94514" y="1902336"/>
            <a:ext cx="2002972" cy="729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System</a:t>
            </a:r>
          </a:p>
        </p:txBody>
      </p:sp>
      <p:cxnSp>
        <p:nvCxnSpPr>
          <p:cNvPr id="11" name="Straight Arrow Connector 10"/>
          <p:cNvCxnSpPr>
            <a:stCxn id="12" idx="2"/>
          </p:cNvCxnSpPr>
          <p:nvPr/>
        </p:nvCxnSpPr>
        <p:spPr>
          <a:xfrm>
            <a:off x="6096000" y="3277479"/>
            <a:ext cx="0" cy="399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70338" y="2908147"/>
            <a:ext cx="85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deploy</a:t>
            </a:r>
          </a:p>
        </p:txBody>
      </p:sp>
      <p:cxnSp>
        <p:nvCxnSpPr>
          <p:cNvPr id="13" name="Straight Connector 12"/>
          <p:cNvCxnSpPr>
            <a:stCxn id="9" idx="2"/>
            <a:endCxn id="12" idx="0"/>
          </p:cNvCxnSpPr>
          <p:nvPr/>
        </p:nvCxnSpPr>
        <p:spPr>
          <a:xfrm>
            <a:off x="6096000" y="2631679"/>
            <a:ext cx="0" cy="2764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00" y="5167086"/>
            <a:ext cx="2583544" cy="15335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2" y="5173373"/>
            <a:ext cx="2583544" cy="15335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88" y="5126468"/>
            <a:ext cx="2583544" cy="153354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491974" y="1902336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Symbol</a:t>
            </a:r>
          </a:p>
        </p:txBody>
      </p:sp>
      <p:sp>
        <p:nvSpPr>
          <p:cNvPr id="48" name="Flowchart: Alternate Process 47"/>
          <p:cNvSpPr/>
          <p:nvPr/>
        </p:nvSpPr>
        <p:spPr>
          <a:xfrm>
            <a:off x="9969460" y="2372531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91974" y="234056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Instance</a:t>
            </a:r>
          </a:p>
        </p:txBody>
      </p:sp>
    </p:spTree>
    <p:extLst>
      <p:ext uri="{BB962C8B-B14F-4D97-AF65-F5344CB8AC3E}">
        <p14:creationId xmlns:p14="http://schemas.microsoft.com/office/powerpoint/2010/main" val="6084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Messenger Platform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8" y="2682598"/>
            <a:ext cx="5106062" cy="287041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561695" y="2969908"/>
            <a:ext cx="2429302" cy="68923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Instant Messages</a:t>
            </a:r>
          </a:p>
        </p:txBody>
      </p:sp>
      <p:cxnSp>
        <p:nvCxnSpPr>
          <p:cNvPr id="5" name="Straight Arrow Connector 4"/>
          <p:cNvCxnSpPr>
            <a:stCxn id="8" idx="3"/>
            <a:endCxn id="13" idx="1"/>
          </p:cNvCxnSpPr>
          <p:nvPr/>
        </p:nvCxnSpPr>
        <p:spPr>
          <a:xfrm flipV="1">
            <a:off x="6134100" y="3314526"/>
            <a:ext cx="2427595" cy="80327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190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94514" y="1902336"/>
            <a:ext cx="2002972" cy="729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System</a:t>
            </a:r>
          </a:p>
        </p:txBody>
      </p:sp>
      <p:cxnSp>
        <p:nvCxnSpPr>
          <p:cNvPr id="11" name="Straight Arrow Connector 10"/>
          <p:cNvCxnSpPr>
            <a:stCxn id="12" idx="2"/>
            <a:endCxn id="14" idx="0"/>
          </p:cNvCxnSpPr>
          <p:nvPr/>
        </p:nvCxnSpPr>
        <p:spPr>
          <a:xfrm>
            <a:off x="6096000" y="3277479"/>
            <a:ext cx="0" cy="399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70338" y="2908147"/>
            <a:ext cx="85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deploy</a:t>
            </a:r>
          </a:p>
        </p:txBody>
      </p:sp>
      <p:cxnSp>
        <p:nvCxnSpPr>
          <p:cNvPr id="13" name="Straight Connector 12"/>
          <p:cNvCxnSpPr>
            <a:stCxn id="9" idx="2"/>
            <a:endCxn id="12" idx="0"/>
          </p:cNvCxnSpPr>
          <p:nvPr/>
        </p:nvCxnSpPr>
        <p:spPr>
          <a:xfrm>
            <a:off x="6096000" y="2631679"/>
            <a:ext cx="0" cy="2764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/>
          <p:cNvSpPr/>
          <p:nvPr/>
        </p:nvSpPr>
        <p:spPr>
          <a:xfrm>
            <a:off x="5036457" y="3677406"/>
            <a:ext cx="2119086" cy="62119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Center Server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00" y="5167086"/>
            <a:ext cx="2583544" cy="15335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2" y="5173373"/>
            <a:ext cx="2583544" cy="15335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88" y="5126468"/>
            <a:ext cx="2583544" cy="153354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491974" y="1902336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Symbol</a:t>
            </a:r>
          </a:p>
        </p:txBody>
      </p:sp>
      <p:sp>
        <p:nvSpPr>
          <p:cNvPr id="48" name="Flowchart: Alternate Process 47"/>
          <p:cNvSpPr/>
          <p:nvPr/>
        </p:nvSpPr>
        <p:spPr>
          <a:xfrm>
            <a:off x="9969460" y="2372531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91974" y="234056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Instance</a:t>
            </a:r>
          </a:p>
        </p:txBody>
      </p:sp>
    </p:spTree>
    <p:extLst>
      <p:ext uri="{BB962C8B-B14F-4D97-AF65-F5344CB8AC3E}">
        <p14:creationId xmlns:p14="http://schemas.microsoft.com/office/powerpoint/2010/main" val="1350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191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94514" y="1902336"/>
            <a:ext cx="2002972" cy="729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System</a:t>
            </a:r>
          </a:p>
        </p:txBody>
      </p:sp>
      <p:cxnSp>
        <p:nvCxnSpPr>
          <p:cNvPr id="11" name="Straight Arrow Connector 10"/>
          <p:cNvCxnSpPr>
            <a:stCxn id="12" idx="2"/>
            <a:endCxn id="14" idx="0"/>
          </p:cNvCxnSpPr>
          <p:nvPr/>
        </p:nvCxnSpPr>
        <p:spPr>
          <a:xfrm>
            <a:off x="6096000" y="3277479"/>
            <a:ext cx="0" cy="399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70338" y="2908147"/>
            <a:ext cx="85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deploy</a:t>
            </a:r>
          </a:p>
        </p:txBody>
      </p:sp>
      <p:cxnSp>
        <p:nvCxnSpPr>
          <p:cNvPr id="13" name="Straight Connector 12"/>
          <p:cNvCxnSpPr>
            <a:stCxn id="9" idx="2"/>
            <a:endCxn id="12" idx="0"/>
          </p:cNvCxnSpPr>
          <p:nvPr/>
        </p:nvCxnSpPr>
        <p:spPr>
          <a:xfrm>
            <a:off x="6096000" y="2631679"/>
            <a:ext cx="0" cy="2764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/>
          <p:cNvSpPr/>
          <p:nvPr/>
        </p:nvSpPr>
        <p:spPr>
          <a:xfrm>
            <a:off x="5036457" y="3677406"/>
            <a:ext cx="2119086" cy="62119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Center Server</a:t>
            </a:r>
          </a:p>
        </p:txBody>
      </p:sp>
      <p:cxnSp>
        <p:nvCxnSpPr>
          <p:cNvPr id="17" name="Straight Arrow Connector 16"/>
          <p:cNvCxnSpPr>
            <a:stCxn id="14" idx="2"/>
            <a:endCxn id="35" idx="0"/>
          </p:cNvCxnSpPr>
          <p:nvPr/>
        </p:nvCxnSpPr>
        <p:spPr>
          <a:xfrm flipH="1">
            <a:off x="6095072" y="4298600"/>
            <a:ext cx="928" cy="86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00" y="5167086"/>
            <a:ext cx="2583544" cy="15335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2" y="5173373"/>
            <a:ext cx="2583544" cy="15335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88" y="5126468"/>
            <a:ext cx="2583544" cy="153354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491974" y="1902336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Symbol</a:t>
            </a:r>
          </a:p>
        </p:txBody>
      </p:sp>
      <p:sp>
        <p:nvSpPr>
          <p:cNvPr id="48" name="Flowchart: Alternate Process 47"/>
          <p:cNvSpPr/>
          <p:nvPr/>
        </p:nvSpPr>
        <p:spPr>
          <a:xfrm>
            <a:off x="9969460" y="2372531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91974" y="234056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Instance</a:t>
            </a:r>
          </a:p>
        </p:txBody>
      </p:sp>
    </p:spTree>
    <p:extLst>
      <p:ext uri="{BB962C8B-B14F-4D97-AF65-F5344CB8AC3E}">
        <p14:creationId xmlns:p14="http://schemas.microsoft.com/office/powerpoint/2010/main" val="36105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192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94514" y="1902336"/>
            <a:ext cx="2002972" cy="729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System</a:t>
            </a:r>
          </a:p>
        </p:txBody>
      </p:sp>
      <p:cxnSp>
        <p:nvCxnSpPr>
          <p:cNvPr id="11" name="Straight Arrow Connector 10"/>
          <p:cNvCxnSpPr>
            <a:stCxn id="12" idx="2"/>
            <a:endCxn id="14" idx="0"/>
          </p:cNvCxnSpPr>
          <p:nvPr/>
        </p:nvCxnSpPr>
        <p:spPr>
          <a:xfrm>
            <a:off x="6096000" y="3277479"/>
            <a:ext cx="0" cy="399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70338" y="2908147"/>
            <a:ext cx="85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deploy</a:t>
            </a:r>
          </a:p>
        </p:txBody>
      </p:sp>
      <p:cxnSp>
        <p:nvCxnSpPr>
          <p:cNvPr id="13" name="Straight Connector 12"/>
          <p:cNvCxnSpPr>
            <a:stCxn id="9" idx="2"/>
            <a:endCxn id="12" idx="0"/>
          </p:cNvCxnSpPr>
          <p:nvPr/>
        </p:nvCxnSpPr>
        <p:spPr>
          <a:xfrm>
            <a:off x="6096000" y="2631679"/>
            <a:ext cx="0" cy="2764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/>
          <p:cNvSpPr/>
          <p:nvPr/>
        </p:nvSpPr>
        <p:spPr>
          <a:xfrm>
            <a:off x="5036457" y="3677406"/>
            <a:ext cx="2119086" cy="62119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Center Server</a:t>
            </a:r>
          </a:p>
        </p:txBody>
      </p:sp>
      <p:cxnSp>
        <p:nvCxnSpPr>
          <p:cNvPr id="17" name="Straight Arrow Connector 16"/>
          <p:cNvCxnSpPr>
            <a:stCxn id="14" idx="2"/>
            <a:endCxn id="35" idx="0"/>
          </p:cNvCxnSpPr>
          <p:nvPr/>
        </p:nvCxnSpPr>
        <p:spPr>
          <a:xfrm flipH="1">
            <a:off x="6095072" y="4298600"/>
            <a:ext cx="928" cy="86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Flowchart: Alternate Process 27"/>
          <p:cNvSpPr/>
          <p:nvPr/>
        </p:nvSpPr>
        <p:spPr>
          <a:xfrm>
            <a:off x="5834743" y="4537600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00" y="5167086"/>
            <a:ext cx="2583544" cy="15335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2" y="5173373"/>
            <a:ext cx="2583544" cy="15335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88" y="5126468"/>
            <a:ext cx="2583544" cy="153354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491974" y="1902336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Symbol</a:t>
            </a:r>
          </a:p>
        </p:txBody>
      </p:sp>
      <p:sp>
        <p:nvSpPr>
          <p:cNvPr id="48" name="Flowchart: Alternate Process 47"/>
          <p:cNvSpPr/>
          <p:nvPr/>
        </p:nvSpPr>
        <p:spPr>
          <a:xfrm>
            <a:off x="9969460" y="2372531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91974" y="234056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Instance</a:t>
            </a:r>
          </a:p>
        </p:txBody>
      </p:sp>
    </p:spTree>
    <p:extLst>
      <p:ext uri="{BB962C8B-B14F-4D97-AF65-F5344CB8AC3E}">
        <p14:creationId xmlns:p14="http://schemas.microsoft.com/office/powerpoint/2010/main" val="42522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193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Future Plan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94514" y="1902336"/>
            <a:ext cx="2002972" cy="729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System</a:t>
            </a:r>
          </a:p>
        </p:txBody>
      </p:sp>
      <p:cxnSp>
        <p:nvCxnSpPr>
          <p:cNvPr id="11" name="Straight Arrow Connector 10"/>
          <p:cNvCxnSpPr>
            <a:stCxn id="12" idx="2"/>
            <a:endCxn id="14" idx="0"/>
          </p:cNvCxnSpPr>
          <p:nvPr/>
        </p:nvCxnSpPr>
        <p:spPr>
          <a:xfrm>
            <a:off x="6096000" y="3277479"/>
            <a:ext cx="0" cy="399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70338" y="2908147"/>
            <a:ext cx="85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deploy</a:t>
            </a:r>
          </a:p>
        </p:txBody>
      </p:sp>
      <p:cxnSp>
        <p:nvCxnSpPr>
          <p:cNvPr id="13" name="Straight Connector 12"/>
          <p:cNvCxnSpPr>
            <a:stCxn id="9" idx="2"/>
            <a:endCxn id="12" idx="0"/>
          </p:cNvCxnSpPr>
          <p:nvPr/>
        </p:nvCxnSpPr>
        <p:spPr>
          <a:xfrm>
            <a:off x="6096000" y="2631679"/>
            <a:ext cx="0" cy="2764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/>
          <p:cNvSpPr/>
          <p:nvPr/>
        </p:nvSpPr>
        <p:spPr>
          <a:xfrm>
            <a:off x="5036457" y="3677406"/>
            <a:ext cx="2119086" cy="62119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Center Server</a:t>
            </a:r>
          </a:p>
        </p:txBody>
      </p:sp>
      <p:cxnSp>
        <p:nvCxnSpPr>
          <p:cNvPr id="17" name="Straight Arrow Connector 16"/>
          <p:cNvCxnSpPr>
            <a:stCxn id="14" idx="2"/>
            <a:endCxn id="35" idx="0"/>
          </p:cNvCxnSpPr>
          <p:nvPr/>
        </p:nvCxnSpPr>
        <p:spPr>
          <a:xfrm flipH="1">
            <a:off x="6095072" y="4298600"/>
            <a:ext cx="928" cy="86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Flowchart: Alternate Process 27"/>
          <p:cNvSpPr/>
          <p:nvPr/>
        </p:nvSpPr>
        <p:spPr>
          <a:xfrm>
            <a:off x="5834743" y="4537600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00" y="5167086"/>
            <a:ext cx="2583544" cy="15335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2" y="5173373"/>
            <a:ext cx="2583544" cy="15335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88" y="5126468"/>
            <a:ext cx="2583544" cy="1533548"/>
          </a:xfrm>
          <a:prstGeom prst="rect">
            <a:avLst/>
          </a:prstGeom>
        </p:spPr>
      </p:pic>
      <p:cxnSp>
        <p:nvCxnSpPr>
          <p:cNvPr id="41" name="Connector: Elbow 40"/>
          <p:cNvCxnSpPr>
            <a:stCxn id="14" idx="1"/>
            <a:endCxn id="38" idx="0"/>
          </p:cNvCxnSpPr>
          <p:nvPr/>
        </p:nvCxnSpPr>
        <p:spPr>
          <a:xfrm rot="10800000" flipV="1">
            <a:off x="2220685" y="3988003"/>
            <a:ext cx="2815773" cy="1185370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/>
          <p:cNvCxnSpPr>
            <a:stCxn id="14" idx="3"/>
            <a:endCxn id="39" idx="0"/>
          </p:cNvCxnSpPr>
          <p:nvPr/>
        </p:nvCxnSpPr>
        <p:spPr>
          <a:xfrm>
            <a:off x="7155543" y="3988003"/>
            <a:ext cx="2813917" cy="113846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lowchart: Alternate Process 44"/>
          <p:cNvSpPr/>
          <p:nvPr/>
        </p:nvSpPr>
        <p:spPr>
          <a:xfrm>
            <a:off x="3396344" y="3847283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Alternate Process 45"/>
          <p:cNvSpPr/>
          <p:nvPr/>
        </p:nvSpPr>
        <p:spPr>
          <a:xfrm>
            <a:off x="8258632" y="3845320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0491974" y="1902336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Symbol</a:t>
            </a:r>
          </a:p>
        </p:txBody>
      </p:sp>
      <p:sp>
        <p:nvSpPr>
          <p:cNvPr id="48" name="Flowchart: Alternate Process 47"/>
          <p:cNvSpPr/>
          <p:nvPr/>
        </p:nvSpPr>
        <p:spPr>
          <a:xfrm>
            <a:off x="9969460" y="2372531"/>
            <a:ext cx="522514" cy="304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91974" y="234056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Instance</a:t>
            </a:r>
          </a:p>
        </p:txBody>
      </p:sp>
    </p:spTree>
    <p:extLst>
      <p:ext uri="{BB962C8B-B14F-4D97-AF65-F5344CB8AC3E}">
        <p14:creationId xmlns:p14="http://schemas.microsoft.com/office/powerpoint/2010/main" val="16986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194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0" y="1068020"/>
            <a:ext cx="12192000" cy="4721959"/>
          </a:xfrm>
          <a:prstGeom prst="rect">
            <a:avLst/>
          </a:prstGeom>
          <a:solidFill>
            <a:srgbClr val="006020">
              <a:alpha val="80000"/>
            </a:srgb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ctr">
              <a:defRPr/>
            </a:pPr>
            <a:endParaRPr lang="en-US" sz="7200" dirty="0">
              <a:latin typeface="UTM Facebook" panose="02040403050506020204" pitchFamily="18" charset="0"/>
            </a:endParaRPr>
          </a:p>
        </p:txBody>
      </p:sp>
      <p:sp>
        <p:nvSpPr>
          <p:cNvPr id="15" name="Title 4"/>
          <p:cNvSpPr>
            <a:spLocks noGrp="1"/>
          </p:cNvSpPr>
          <p:nvPr>
            <p:ph type="ctrTitle"/>
          </p:nvPr>
        </p:nvSpPr>
        <p:spPr>
          <a:xfrm>
            <a:off x="166915" y="1915886"/>
            <a:ext cx="11858170" cy="821487"/>
          </a:xfrm>
        </p:spPr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7200" dirty="0">
                <a:solidFill>
                  <a:schemeClr val="bg1"/>
                </a:solidFill>
                <a:latin typeface="UTM Facebook" panose="02040403050506020204" pitchFamily="18" charset="0"/>
                <a:cs typeface="Aharoni" panose="02010803020104030203" pitchFamily="2" charset="-79"/>
              </a:rPr>
              <a:t>Thanks for your attention!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166915" y="4150475"/>
            <a:ext cx="11858170" cy="821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7200" dirty="0">
                <a:solidFill>
                  <a:schemeClr val="bg1"/>
                </a:solidFill>
                <a:latin typeface="UTM Facebook" panose="02040403050506020204" pitchFamily="18" charset="0"/>
                <a:cs typeface="Aharoni" panose="02010803020104030203" pitchFamily="2" charset="-79"/>
              </a:rPr>
              <a:t>Q&amp;A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361485"/>
            <a:ext cx="12192000" cy="1305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3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195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Beacon</a:t>
            </a:r>
          </a:p>
        </p:txBody>
      </p:sp>
      <p:pic>
        <p:nvPicPr>
          <p:cNvPr id="7" name="Picture 2" descr="http://www.switchdoc.com/wp-content/uploads/2014/06/bluetooth-le-578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14" y="4742668"/>
            <a:ext cx="2263171" cy="16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media.tumblr.com/90987ae16391f981ab81d8ebe4d501a1/tumblr_inline_mqvtmyR50P1qz4rg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294" y="2246996"/>
            <a:ext cx="4538383" cy="265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196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Beacon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97" y="1832053"/>
            <a:ext cx="7364405" cy="50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3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197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Beacon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61" y="2212657"/>
            <a:ext cx="6953250" cy="3752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9936" y="5550009"/>
            <a:ext cx="4891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Ideal Range: about 70 meters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Expected Range: less than 40 meters</a:t>
            </a:r>
          </a:p>
        </p:txBody>
      </p:sp>
    </p:spTree>
    <p:extLst>
      <p:ext uri="{BB962C8B-B14F-4D97-AF65-F5344CB8AC3E}">
        <p14:creationId xmlns:p14="http://schemas.microsoft.com/office/powerpoint/2010/main" val="19785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058" y="1994749"/>
            <a:ext cx="100584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Approach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Our Proposal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Features Explanation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Natural Language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Data Diversification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Identify Location Algorithms</a:t>
            </a:r>
            <a:endParaRPr lang="en-US" dirty="0">
              <a:solidFill>
                <a:srgbClr val="283F1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Outcome &amp; Limit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83F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Future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943" y="365125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54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Messenger Platform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8" y="2682598"/>
            <a:ext cx="5106062" cy="28704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61695" y="4576468"/>
            <a:ext cx="2429302" cy="68923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Easy To Access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61695" y="2969908"/>
            <a:ext cx="2429302" cy="68923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Instant Messages</a:t>
            </a:r>
          </a:p>
        </p:txBody>
      </p:sp>
      <p:cxnSp>
        <p:nvCxnSpPr>
          <p:cNvPr id="5" name="Straight Arrow Connector 4"/>
          <p:cNvCxnSpPr>
            <a:stCxn id="8" idx="3"/>
            <a:endCxn id="13" idx="1"/>
          </p:cNvCxnSpPr>
          <p:nvPr/>
        </p:nvCxnSpPr>
        <p:spPr>
          <a:xfrm flipV="1">
            <a:off x="6134100" y="3314526"/>
            <a:ext cx="2427595" cy="80327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" idx="1"/>
          </p:cNvCxnSpPr>
          <p:nvPr/>
        </p:nvCxnSpPr>
        <p:spPr>
          <a:xfrm>
            <a:off x="6134100" y="4291071"/>
            <a:ext cx="2427595" cy="63001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9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Chatbot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981068"/>
            <a:ext cx="3070516" cy="20470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3076" y="5028078"/>
            <a:ext cx="143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365533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Chatbot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981068"/>
            <a:ext cx="3070516" cy="20470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3076" y="5028078"/>
            <a:ext cx="143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10" y="3408152"/>
            <a:ext cx="994779" cy="1004904"/>
          </a:xfrm>
          <a:prstGeom prst="rect">
            <a:avLst/>
          </a:prstGeom>
        </p:spPr>
      </p:pic>
      <p:sp>
        <p:nvSpPr>
          <p:cNvPr id="16" name="Arrow: Right 15"/>
          <p:cNvSpPr/>
          <p:nvPr/>
        </p:nvSpPr>
        <p:spPr>
          <a:xfrm>
            <a:off x="3677493" y="3353526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2090" y="3026023"/>
            <a:ext cx="204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Search Product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9610" y="4582136"/>
            <a:ext cx="293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310340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Chatbot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981068"/>
            <a:ext cx="3070516" cy="20470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3076" y="5028078"/>
            <a:ext cx="143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10" y="3408152"/>
            <a:ext cx="994779" cy="1004904"/>
          </a:xfrm>
          <a:prstGeom prst="rect">
            <a:avLst/>
          </a:prstGeom>
        </p:spPr>
      </p:pic>
      <p:sp>
        <p:nvSpPr>
          <p:cNvPr id="16" name="Arrow: Right 15"/>
          <p:cNvSpPr/>
          <p:nvPr/>
        </p:nvSpPr>
        <p:spPr>
          <a:xfrm>
            <a:off x="3677493" y="3353526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2090" y="3026023"/>
            <a:ext cx="204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Search Product</a:t>
            </a:r>
          </a:p>
        </p:txBody>
      </p:sp>
      <p:sp>
        <p:nvSpPr>
          <p:cNvPr id="22" name="Arrow: Right 21"/>
          <p:cNvSpPr/>
          <p:nvPr/>
        </p:nvSpPr>
        <p:spPr>
          <a:xfrm>
            <a:off x="6719867" y="3362500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51310" y="3038820"/>
            <a:ext cx="185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(2) Send 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82316" y="5333884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9610" y="4582136"/>
            <a:ext cx="293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Facebook Messenger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01" y="2487324"/>
            <a:ext cx="2846560" cy="28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Chatbot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981068"/>
            <a:ext cx="3070516" cy="20470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3076" y="5028078"/>
            <a:ext cx="143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10" y="3408152"/>
            <a:ext cx="994779" cy="1004904"/>
          </a:xfrm>
          <a:prstGeom prst="rect">
            <a:avLst/>
          </a:prstGeom>
        </p:spPr>
      </p:pic>
      <p:sp>
        <p:nvSpPr>
          <p:cNvPr id="16" name="Arrow: Right 15"/>
          <p:cNvSpPr/>
          <p:nvPr/>
        </p:nvSpPr>
        <p:spPr>
          <a:xfrm>
            <a:off x="3677493" y="3353526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2090" y="3026023"/>
            <a:ext cx="204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Search Product</a:t>
            </a:r>
          </a:p>
        </p:txBody>
      </p:sp>
      <p:sp>
        <p:nvSpPr>
          <p:cNvPr id="22" name="Arrow: Right 21"/>
          <p:cNvSpPr/>
          <p:nvPr/>
        </p:nvSpPr>
        <p:spPr>
          <a:xfrm>
            <a:off x="6719867" y="3362500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51310" y="3038820"/>
            <a:ext cx="185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(2) Send 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82316" y="5333884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9610" y="4582136"/>
            <a:ext cx="293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Facebook Messenger</a:t>
            </a:r>
          </a:p>
        </p:txBody>
      </p:sp>
      <p:sp>
        <p:nvSpPr>
          <p:cNvPr id="29" name="Arrow: Right 28"/>
          <p:cNvSpPr/>
          <p:nvPr/>
        </p:nvSpPr>
        <p:spPr>
          <a:xfrm rot="10800000">
            <a:off x="6685589" y="3934633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87759" y="4284531"/>
            <a:ext cx="1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(3)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01" y="2487324"/>
            <a:ext cx="2846560" cy="28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Chatbot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981068"/>
            <a:ext cx="3070516" cy="20470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3076" y="5028078"/>
            <a:ext cx="143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10" y="3408152"/>
            <a:ext cx="994779" cy="1004904"/>
          </a:xfrm>
          <a:prstGeom prst="rect">
            <a:avLst/>
          </a:prstGeom>
        </p:spPr>
      </p:pic>
      <p:sp>
        <p:nvSpPr>
          <p:cNvPr id="16" name="Arrow: Right 15"/>
          <p:cNvSpPr/>
          <p:nvPr/>
        </p:nvSpPr>
        <p:spPr>
          <a:xfrm>
            <a:off x="3677493" y="3353526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2090" y="3026023"/>
            <a:ext cx="204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Search Product</a:t>
            </a:r>
          </a:p>
        </p:txBody>
      </p:sp>
      <p:sp>
        <p:nvSpPr>
          <p:cNvPr id="22" name="Arrow: Right 21"/>
          <p:cNvSpPr/>
          <p:nvPr/>
        </p:nvSpPr>
        <p:spPr>
          <a:xfrm>
            <a:off x="6719867" y="3362500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51310" y="3038820"/>
            <a:ext cx="185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(2) Send 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82316" y="5333884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9610" y="4582136"/>
            <a:ext cx="293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Facebook Messenger</a:t>
            </a:r>
          </a:p>
        </p:txBody>
      </p:sp>
      <p:sp>
        <p:nvSpPr>
          <p:cNvPr id="29" name="Arrow: Right 28"/>
          <p:cNvSpPr/>
          <p:nvPr/>
        </p:nvSpPr>
        <p:spPr>
          <a:xfrm rot="10800000">
            <a:off x="6685589" y="3934633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87759" y="4284531"/>
            <a:ext cx="1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(3) Response</a:t>
            </a:r>
          </a:p>
        </p:txBody>
      </p:sp>
      <p:sp>
        <p:nvSpPr>
          <p:cNvPr id="31" name="Arrow: Right 30"/>
          <p:cNvSpPr/>
          <p:nvPr/>
        </p:nvSpPr>
        <p:spPr>
          <a:xfrm rot="10800000">
            <a:off x="3619791" y="3934633"/>
            <a:ext cx="1880066" cy="3498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825108" y="4312930"/>
            <a:ext cx="1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(4)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01" y="2487324"/>
            <a:ext cx="2846560" cy="28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4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1825171"/>
            <a:ext cx="12192000" cy="3207658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45442" y="2862618"/>
            <a:ext cx="7101115" cy="1132764"/>
          </a:xfrm>
          <a:prstGeom prst="rect">
            <a:avLst/>
          </a:prstGeom>
          <a:ex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FEATURES</a:t>
            </a:r>
          </a:p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3316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34056" y="2171983"/>
            <a:ext cx="4780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Mr. Minh: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" y="1830072"/>
            <a:ext cx="866730" cy="120704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534056" y="3354988"/>
            <a:ext cx="4900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Ms.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Vy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Có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không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519542" y="4561090"/>
            <a:ext cx="5210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Ms.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Quynh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 Pepsi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có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không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?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" y="4196082"/>
            <a:ext cx="822855" cy="125323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" y="5553509"/>
            <a:ext cx="808341" cy="106395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19542" y="5823874"/>
            <a:ext cx="245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Mr.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Vinh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Pepsi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" y="3059682"/>
            <a:ext cx="908676" cy="1136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82316" y="5333884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ISMB Engine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01" y="2487324"/>
            <a:ext cx="2846560" cy="28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34056" y="2171983"/>
            <a:ext cx="4780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Mr. Minh: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" y="1830072"/>
            <a:ext cx="866730" cy="120704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534056" y="3354988"/>
            <a:ext cx="4900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Ms.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Vy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Có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không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519542" y="4561090"/>
            <a:ext cx="5210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Ms.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Quynh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 Pepsi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có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không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?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" y="4196082"/>
            <a:ext cx="822855" cy="125323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" y="5553509"/>
            <a:ext cx="808341" cy="106395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19542" y="5823874"/>
            <a:ext cx="245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Mr.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Vinh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Pepsi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" y="3059682"/>
            <a:ext cx="908676" cy="1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71" y="3099961"/>
            <a:ext cx="3206242" cy="19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1825171"/>
            <a:ext cx="12192000" cy="3207658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58885" y="3017372"/>
            <a:ext cx="6074229" cy="1132764"/>
          </a:xfrm>
          <a:prstGeom prst="rect">
            <a:avLst/>
          </a:prstGeom>
          <a:ex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3184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48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214730" y="1914920"/>
            <a:ext cx="37376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 flipV="1">
            <a:off x="1748589" y="2409313"/>
            <a:ext cx="1466141" cy="734940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5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214730" y="1914920"/>
            <a:ext cx="37376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94000" y="3239103"/>
            <a:ext cx="1251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Intent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214730" y="3144253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1748589" y="2409313"/>
            <a:ext cx="1466141" cy="734940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6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214730" y="1914920"/>
            <a:ext cx="37376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28002" y="3302196"/>
            <a:ext cx="608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Represents a mapping between what a user says and what action should be taken by your software.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4000" y="3239103"/>
            <a:ext cx="1251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Intent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214730" y="3144253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990145" y="3139997"/>
            <a:ext cx="6737398" cy="144464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V="1">
            <a:off x="1748589" y="2409313"/>
            <a:ext cx="1466141" cy="734940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5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214730" y="1914920"/>
            <a:ext cx="37376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28002" y="3302196"/>
            <a:ext cx="608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Represents a mapping between what a user says and what action should be taken by your software.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4000" y="3239103"/>
            <a:ext cx="1251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Intent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214730" y="3144253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990145" y="3139997"/>
            <a:ext cx="6737398" cy="144464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14730" y="5193468"/>
            <a:ext cx="77727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In our system, we define an intent: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SearchProduct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 flipV="1">
            <a:off x="1748589" y="2409313"/>
            <a:ext cx="1466141" cy="734940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214730" y="1914920"/>
            <a:ext cx="37376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748589" y="2409313"/>
            <a:ext cx="1466141" cy="734940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85038" y="3240640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214730" y="3144253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214730" y="1914920"/>
            <a:ext cx="37376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748589" y="2409313"/>
            <a:ext cx="1466141" cy="734940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85038" y="3240640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214730" y="3144253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240182" y="3237834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230775" y="3129813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1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214730" y="1914920"/>
            <a:ext cx="38274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748589" y="2409313"/>
            <a:ext cx="1466141" cy="734940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85038" y="3240640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214730" y="3144253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240182" y="3237834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230775" y="3129813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14730" y="1842413"/>
            <a:ext cx="2592512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66445" y="1836051"/>
            <a:ext cx="1175743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214730" y="1914920"/>
            <a:ext cx="38274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748589" y="2409313"/>
            <a:ext cx="1466141" cy="734940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85038" y="3240640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214730" y="3144253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14730" y="1842413"/>
            <a:ext cx="2592512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66445" y="1836051"/>
            <a:ext cx="1175743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14730" y="4514725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Entities</a:t>
            </a:r>
            <a:endParaRPr lang="en-US" sz="3200" dirty="0"/>
          </a:p>
        </p:txBody>
      </p:sp>
      <p:sp>
        <p:nvSpPr>
          <p:cNvPr id="25" name="Rounded Rectangle 24"/>
          <p:cNvSpPr/>
          <p:nvPr/>
        </p:nvSpPr>
        <p:spPr>
          <a:xfrm>
            <a:off x="3214730" y="4414082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37896" y="4450680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Each entity is a collection of words and phrases that has relating meaning.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228489" y="4342659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240182" y="3237834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230775" y="3129813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214730" y="1914920"/>
            <a:ext cx="38274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748589" y="2409313"/>
            <a:ext cx="1466141" cy="734940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85038" y="3240640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214730" y="3144253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87442" y="2468858"/>
            <a:ext cx="983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[any]</a:t>
            </a:r>
            <a:endParaRPr lang="en-US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5669361" y="2477325"/>
            <a:ext cx="1650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[Product]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4730" y="1842413"/>
            <a:ext cx="2592512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66445" y="1836051"/>
            <a:ext cx="1175743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165064" y="5488887"/>
            <a:ext cx="533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[any]: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Entity was defined by api.ai</a:t>
            </a:r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3168727" y="6049883"/>
            <a:ext cx="7089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[Product]: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Entity was defined by our system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3214730" y="4514725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Entities</a:t>
            </a:r>
            <a:endParaRPr lang="en-US" sz="3200" dirty="0"/>
          </a:p>
        </p:txBody>
      </p:sp>
      <p:sp>
        <p:nvSpPr>
          <p:cNvPr id="25" name="Rounded Rectangle 24"/>
          <p:cNvSpPr/>
          <p:nvPr/>
        </p:nvSpPr>
        <p:spPr>
          <a:xfrm>
            <a:off x="3214730" y="4414082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37896" y="4450680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Each entity is a collection of words and phrases that has relating meaning.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228489" y="4342659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240182" y="3237834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230775" y="3129813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803834"/>
            <a:ext cx="3072384" cy="23042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  <a:ea typeface="Cambria Math" panose="02040503050406030204" pitchFamily="18" charset="0"/>
              </a:rPr>
              <a:t>Approach - Brochure</a:t>
            </a:r>
          </a:p>
        </p:txBody>
      </p:sp>
      <p:sp>
        <p:nvSpPr>
          <p:cNvPr id="4" name="Thought Bubble: Cloud 3"/>
          <p:cNvSpPr/>
          <p:nvPr/>
        </p:nvSpPr>
        <p:spPr>
          <a:xfrm>
            <a:off x="1159849" y="1847414"/>
            <a:ext cx="2854726" cy="200696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62" y="2196475"/>
            <a:ext cx="137421" cy="534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44" y="2161618"/>
            <a:ext cx="683244" cy="540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23" y="2141182"/>
            <a:ext cx="184854" cy="5580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18" y="2144293"/>
            <a:ext cx="249283" cy="454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77733" y="3283915"/>
            <a:ext cx="413634" cy="2657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59" y="3260931"/>
            <a:ext cx="566403" cy="3134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7769" y="6180426"/>
            <a:ext cx="1384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Brochure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72" y="2807552"/>
            <a:ext cx="501422" cy="4064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47692" y="2403565"/>
            <a:ext cx="277148" cy="4884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75" y="2748958"/>
            <a:ext cx="384592" cy="5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811180" y="4685921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6151" y="3000459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1695843" y="2904072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54730" y="5310549"/>
            <a:ext cx="983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[any]</a:t>
            </a:r>
            <a:endParaRPr lang="en-US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117235" y="5343203"/>
            <a:ext cx="1650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[Product]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0468" y="4685921"/>
            <a:ext cx="2592512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67256" y="4685921"/>
            <a:ext cx="1750924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721295" y="2997653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711888" y="2889632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855769" y="4026453"/>
            <a:ext cx="8640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system define for searching product intent with patterns: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4" y="4488118"/>
            <a:ext cx="866730" cy="12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811180" y="4685921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6151" y="3000459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1695843" y="2904072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54730" y="5310549"/>
            <a:ext cx="983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[any]</a:t>
            </a:r>
            <a:endParaRPr lang="en-US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117235" y="5343203"/>
            <a:ext cx="1650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[Product]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0468" y="4685921"/>
            <a:ext cx="2592512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67256" y="4685921"/>
            <a:ext cx="1750924" cy="6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pepsi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721295" y="2997653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711888" y="2889632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855769" y="4026453"/>
            <a:ext cx="8640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system define for searching product intent with patterns: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4" y="4488118"/>
            <a:ext cx="866730" cy="12070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97" y="4685921"/>
            <a:ext cx="668651" cy="6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811180" y="4685921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6151" y="3000459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1695843" y="2904072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1295" y="2997653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711888" y="2889632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855769" y="4026453"/>
            <a:ext cx="8640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system define for searching product intent with patterns: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49481" y="4667680"/>
            <a:ext cx="5388332" cy="1203835"/>
            <a:chOff x="3249481" y="4753134"/>
            <a:chExt cx="5388332" cy="1203835"/>
          </a:xfrm>
        </p:grpSpPr>
        <p:sp>
          <p:nvSpPr>
            <p:cNvPr id="3" name="Rectangle 2"/>
            <p:cNvSpPr/>
            <p:nvPr/>
          </p:nvSpPr>
          <p:spPr>
            <a:xfrm>
              <a:off x="5029385" y="5431433"/>
              <a:ext cx="1623714" cy="475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[Product]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38578" y="5431901"/>
              <a:ext cx="97116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[any]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35595" y="4753134"/>
              <a:ext cx="2411295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pepsi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10508" y="4753134"/>
              <a:ext cx="1427305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Không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49481" y="4753134"/>
              <a:ext cx="1248992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Có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bán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75746" y="5433749"/>
              <a:ext cx="9711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[any]</a:t>
              </a:r>
              <a:endParaRPr lang="en-US" sz="2800" b="1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66" y="4547315"/>
            <a:ext cx="908676" cy="1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811180" y="4685921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6151" y="3000459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1695843" y="2904072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1295" y="2997653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711888" y="2889632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855769" y="4026453"/>
            <a:ext cx="8640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system define for searching product intent with patterns: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49481" y="4667680"/>
            <a:ext cx="5388332" cy="1203835"/>
            <a:chOff x="3249481" y="4753134"/>
            <a:chExt cx="5388332" cy="1203835"/>
          </a:xfrm>
        </p:grpSpPr>
        <p:sp>
          <p:nvSpPr>
            <p:cNvPr id="3" name="Rectangle 2"/>
            <p:cNvSpPr/>
            <p:nvPr/>
          </p:nvSpPr>
          <p:spPr>
            <a:xfrm>
              <a:off x="5029385" y="5431433"/>
              <a:ext cx="1623714" cy="475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[Product]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38578" y="5431901"/>
              <a:ext cx="97116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[any]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35595" y="4753134"/>
              <a:ext cx="2411295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pepsi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10508" y="4753134"/>
              <a:ext cx="1427305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Không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49481" y="4753134"/>
              <a:ext cx="1248992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Có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bán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75746" y="5433749"/>
              <a:ext cx="9711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[any]</a:t>
              </a:r>
              <a:endParaRPr lang="en-US" sz="2800" b="1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66" y="4547315"/>
            <a:ext cx="908676" cy="113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99" y="4677328"/>
            <a:ext cx="668651" cy="6686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33" y="4676110"/>
            <a:ext cx="668651" cy="6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811180" y="4685921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6151" y="3000459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1695843" y="2904072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1295" y="2997653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711888" y="2889632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855769" y="4026453"/>
            <a:ext cx="8640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system define for searching product intent with patterns: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41072" y="4488118"/>
            <a:ext cx="5460286" cy="1400457"/>
            <a:chOff x="849087" y="4488118"/>
            <a:chExt cx="5460286" cy="1400457"/>
          </a:xfrm>
        </p:grpSpPr>
        <p:sp>
          <p:nvSpPr>
            <p:cNvPr id="3" name="Rectangle 2"/>
            <p:cNvSpPr/>
            <p:nvPr/>
          </p:nvSpPr>
          <p:spPr>
            <a:xfrm>
              <a:off x="2019027" y="5327845"/>
              <a:ext cx="1623714" cy="475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[Product]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7209" y="5365355"/>
              <a:ext cx="9711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[any]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34649" y="4690090"/>
              <a:ext cx="1599438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Pepsi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75179" y="4693880"/>
              <a:ext cx="2434194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có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bán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không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87" y="4488118"/>
              <a:ext cx="925290" cy="1236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5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811180" y="4685921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6151" y="3000459"/>
            <a:ext cx="148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Pattern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1695843" y="2904072"/>
            <a:ext cx="1559734" cy="786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1295" y="2997653"/>
            <a:ext cx="6487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pattern is a format of a collection of sentences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An intent has multiple patterns.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711888" y="2889632"/>
            <a:ext cx="6482253" cy="10369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855769" y="4026453"/>
            <a:ext cx="8640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system define for searching product intent with patterns: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41072" y="4488118"/>
            <a:ext cx="5460286" cy="1400457"/>
            <a:chOff x="849087" y="4488118"/>
            <a:chExt cx="5460286" cy="1400457"/>
          </a:xfrm>
        </p:grpSpPr>
        <p:sp>
          <p:nvSpPr>
            <p:cNvPr id="3" name="Rectangle 2"/>
            <p:cNvSpPr/>
            <p:nvPr/>
          </p:nvSpPr>
          <p:spPr>
            <a:xfrm>
              <a:off x="2019027" y="5327845"/>
              <a:ext cx="1623714" cy="475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[Product]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7209" y="5365355"/>
              <a:ext cx="9711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[any]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34649" y="4690090"/>
              <a:ext cx="1599438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Pepsi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75179" y="4693880"/>
              <a:ext cx="2434194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có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bán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không</a:t>
              </a:r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87" y="4488118"/>
              <a:ext cx="925290" cy="1236908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74" y="4659194"/>
            <a:ext cx="668651" cy="6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Natural Language Processing</a:t>
            </a:r>
            <a:r>
              <a:rPr lang="en-US" b="1" dirty="0">
                <a:ea typeface="Cambria Math" panose="02040503050406030204" pitchFamily="18" charset="0"/>
              </a:rPr>
              <a:t> </a:t>
            </a:r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63" y="1751906"/>
            <a:ext cx="1806704" cy="111937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95843" y="2889632"/>
            <a:ext cx="8800313" cy="2381064"/>
            <a:chOff x="3214730" y="3129813"/>
            <a:chExt cx="8800313" cy="2381064"/>
          </a:xfrm>
        </p:grpSpPr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4330067" y="4926102"/>
              <a:ext cx="18473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sz="32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85038" y="3240640"/>
              <a:ext cx="14843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Pattern</a:t>
              </a:r>
              <a:endParaRPr lang="en-US" sz="32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214730" y="3144253"/>
              <a:ext cx="1559734" cy="786063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40182" y="3237834"/>
              <a:ext cx="648736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 pattern is a format of a collection of sentences</a:t>
              </a:r>
            </a:p>
            <a:p>
              <a:pPr algn="just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An intent has multiple patterns.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230775" y="3129813"/>
              <a:ext cx="6482253" cy="1036967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74656" y="4266634"/>
              <a:ext cx="86403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Our system define for searching product intent with patterns: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11012" y="4690090"/>
            <a:ext cx="1623714" cy="1113410"/>
            <a:chOff x="2019027" y="4690090"/>
            <a:chExt cx="1623714" cy="1113410"/>
          </a:xfrm>
        </p:grpSpPr>
        <p:sp>
          <p:nvSpPr>
            <p:cNvPr id="30" name="Rectangle 29"/>
            <p:cNvSpPr/>
            <p:nvPr/>
          </p:nvSpPr>
          <p:spPr>
            <a:xfrm>
              <a:off x="2019027" y="5327845"/>
              <a:ext cx="1623714" cy="475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[Product]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34649" y="4690090"/>
              <a:ext cx="1599438" cy="6572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Pepsi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38" y="4587973"/>
            <a:ext cx="926081" cy="12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Product Searching Process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97062" y="1937638"/>
            <a:ext cx="3226940" cy="2708663"/>
            <a:chOff x="997062" y="1937638"/>
            <a:chExt cx="3226940" cy="27086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62" y="1937638"/>
              <a:ext cx="2708663" cy="270866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93" y="2341449"/>
              <a:ext cx="1872609" cy="132326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20476" y="2125920"/>
            <a:ext cx="5271061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Product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Name: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Nước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ngọt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Pepsi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Price: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7200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Floor Name: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Tầng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trệt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Area Name: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Thức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uống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nước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giải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khát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Promotion: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Giảm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5%</a:t>
            </a:r>
          </a:p>
        </p:txBody>
      </p:sp>
    </p:spTree>
    <p:extLst>
      <p:ext uri="{BB962C8B-B14F-4D97-AF65-F5344CB8AC3E}">
        <p14:creationId xmlns:p14="http://schemas.microsoft.com/office/powerpoint/2010/main" val="17398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88472" y="4001679"/>
            <a:ext cx="3591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How to search product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3715" y="2560156"/>
            <a:ext cx="5361214" cy="108379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With input text which does not have Vietnamese accent 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8472" y="4001679"/>
            <a:ext cx="3591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How to search product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Arrow Connector 14"/>
          <p:cNvCxnSpPr>
            <a:stCxn id="8" idx="3"/>
          </p:cNvCxnSpPr>
          <p:nvPr/>
        </p:nvCxnSpPr>
        <p:spPr>
          <a:xfrm flipV="1">
            <a:off x="3880161" y="3388596"/>
            <a:ext cx="1110940" cy="87469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9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803834"/>
            <a:ext cx="3072384" cy="23042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  <a:ea typeface="Cambria Math" panose="02040503050406030204" pitchFamily="18" charset="0"/>
              </a:rPr>
              <a:t>Approach - Brochure</a:t>
            </a:r>
          </a:p>
        </p:txBody>
      </p:sp>
      <p:sp>
        <p:nvSpPr>
          <p:cNvPr id="4" name="Thought Bubble: Cloud 3"/>
          <p:cNvSpPr/>
          <p:nvPr/>
        </p:nvSpPr>
        <p:spPr>
          <a:xfrm>
            <a:off x="1159849" y="1847414"/>
            <a:ext cx="2854726" cy="200696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62" y="2196475"/>
            <a:ext cx="137421" cy="534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44" y="2161618"/>
            <a:ext cx="683244" cy="540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23" y="2141182"/>
            <a:ext cx="184854" cy="5580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18" y="2144293"/>
            <a:ext cx="249283" cy="454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77733" y="3283915"/>
            <a:ext cx="413634" cy="2657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59" y="3260931"/>
            <a:ext cx="566403" cy="313446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3666886" y="4552899"/>
            <a:ext cx="886870" cy="668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37" y="3736313"/>
            <a:ext cx="2831799" cy="23019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7769" y="6180426"/>
            <a:ext cx="1384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Brochure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32366" y="6198351"/>
            <a:ext cx="17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Taking Note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72" y="2807552"/>
            <a:ext cx="501422" cy="4064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47692" y="2403565"/>
            <a:ext cx="277148" cy="4884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75" y="2748958"/>
            <a:ext cx="384592" cy="5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3715" y="2560156"/>
            <a:ext cx="5361214" cy="108379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With input text which does not have Vietnamese accent 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8472" y="4001679"/>
            <a:ext cx="3591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How to search product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43715" y="3934915"/>
            <a:ext cx="5361214" cy="6567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With synonym of product’s name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Arrow Connector 14"/>
          <p:cNvCxnSpPr>
            <a:stCxn id="8" idx="3"/>
          </p:cNvCxnSpPr>
          <p:nvPr/>
        </p:nvCxnSpPr>
        <p:spPr>
          <a:xfrm flipV="1">
            <a:off x="3880161" y="3388596"/>
            <a:ext cx="1110940" cy="87469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</p:cNvCxnSpPr>
          <p:nvPr/>
        </p:nvCxnSpPr>
        <p:spPr>
          <a:xfrm>
            <a:off x="3880161" y="4263289"/>
            <a:ext cx="111094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3715" y="2560156"/>
            <a:ext cx="5361214" cy="108379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With input text which does not have Vietnamese accent 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8472" y="4001679"/>
            <a:ext cx="3591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How to search product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43715" y="3934915"/>
            <a:ext cx="5361214" cy="6567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With synonym of product’s name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43715" y="5018706"/>
            <a:ext cx="5361214" cy="6567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By real product’s image 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Arrow Connector 14"/>
          <p:cNvCxnSpPr>
            <a:stCxn id="8" idx="3"/>
          </p:cNvCxnSpPr>
          <p:nvPr/>
        </p:nvCxnSpPr>
        <p:spPr>
          <a:xfrm flipV="1">
            <a:off x="3880161" y="3388596"/>
            <a:ext cx="1110940" cy="87469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</p:cNvCxnSpPr>
          <p:nvPr/>
        </p:nvCxnSpPr>
        <p:spPr>
          <a:xfrm>
            <a:off x="3880161" y="4263289"/>
            <a:ext cx="111094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</p:cNvCxnSpPr>
          <p:nvPr/>
        </p:nvCxnSpPr>
        <p:spPr>
          <a:xfrm>
            <a:off x="3880161" y="4263289"/>
            <a:ext cx="1110940" cy="93045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55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464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V="1">
            <a:off x="1748589" y="2811361"/>
            <a:ext cx="1466141" cy="42914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710384" y="2333546"/>
            <a:ext cx="48770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Toi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muon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cha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vien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67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V="1">
            <a:off x="1748589" y="2811361"/>
            <a:ext cx="1466141" cy="42914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822793" y="1809949"/>
            <a:ext cx="2297419" cy="1765564"/>
            <a:chOff x="9822793" y="1946608"/>
            <a:chExt cx="2297419" cy="17655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793" y="2132654"/>
              <a:ext cx="1579518" cy="1579518"/>
            </a:xfrm>
            <a:prstGeom prst="rect">
              <a:avLst/>
            </a:prstGeom>
          </p:spPr>
        </p:pic>
        <p:sp>
          <p:nvSpPr>
            <p:cNvPr id="18" name="Oval Callout 17"/>
            <p:cNvSpPr/>
            <p:nvPr/>
          </p:nvSpPr>
          <p:spPr>
            <a:xfrm>
              <a:off x="10824764" y="1946608"/>
              <a:ext cx="1295448" cy="57980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710384" y="2333546"/>
            <a:ext cx="48770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Toi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muon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cha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vien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1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V="1">
            <a:off x="1748589" y="2811361"/>
            <a:ext cx="1466141" cy="42914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822793" y="1809949"/>
            <a:ext cx="2297419" cy="1765564"/>
            <a:chOff x="9822793" y="1946608"/>
            <a:chExt cx="2297419" cy="17655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793" y="2132654"/>
              <a:ext cx="1579518" cy="1579518"/>
            </a:xfrm>
            <a:prstGeom prst="rect">
              <a:avLst/>
            </a:prstGeom>
          </p:spPr>
        </p:pic>
        <p:sp>
          <p:nvSpPr>
            <p:cNvPr id="18" name="Oval Callout 17"/>
            <p:cNvSpPr/>
            <p:nvPr/>
          </p:nvSpPr>
          <p:spPr>
            <a:xfrm>
              <a:off x="10824764" y="1946608"/>
              <a:ext cx="1295448" cy="57980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808353" y="4160760"/>
            <a:ext cx="47107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ô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ố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ả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á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ê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134100" y="2990266"/>
            <a:ext cx="29610" cy="117049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710384" y="2333546"/>
            <a:ext cx="48770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Toi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muon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cha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vien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62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V="1">
            <a:off x="1748589" y="2811361"/>
            <a:ext cx="1466141" cy="42914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822793" y="1809949"/>
            <a:ext cx="2297419" cy="1765564"/>
            <a:chOff x="9822793" y="1946608"/>
            <a:chExt cx="2297419" cy="17655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793" y="2132654"/>
              <a:ext cx="1579518" cy="1579518"/>
            </a:xfrm>
            <a:prstGeom prst="rect">
              <a:avLst/>
            </a:prstGeom>
          </p:spPr>
        </p:pic>
        <p:sp>
          <p:nvSpPr>
            <p:cNvPr id="18" name="Oval Callout 17"/>
            <p:cNvSpPr/>
            <p:nvPr/>
          </p:nvSpPr>
          <p:spPr>
            <a:xfrm>
              <a:off x="10824764" y="1946608"/>
              <a:ext cx="1295448" cy="57980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822793" y="4894452"/>
            <a:ext cx="2297419" cy="1765564"/>
            <a:chOff x="9822793" y="4418796"/>
            <a:chExt cx="2297419" cy="176556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793" y="4604842"/>
              <a:ext cx="1579518" cy="1579518"/>
            </a:xfrm>
            <a:prstGeom prst="rect">
              <a:avLst/>
            </a:prstGeom>
          </p:spPr>
        </p:pic>
        <p:sp>
          <p:nvSpPr>
            <p:cNvPr id="21" name="Oval Callout 20"/>
            <p:cNvSpPr/>
            <p:nvPr/>
          </p:nvSpPr>
          <p:spPr>
            <a:xfrm>
              <a:off x="10824764" y="4418796"/>
              <a:ext cx="1295448" cy="57980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6330" y="4472538"/>
              <a:ext cx="472316" cy="472316"/>
            </a:xfrm>
            <a:prstGeom prst="rect">
              <a:avLst/>
            </a:prstGeom>
          </p:spPr>
        </p:pic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710384" y="2333546"/>
            <a:ext cx="48770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Toi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muon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cha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vien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876712" y="5761316"/>
            <a:ext cx="47107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ô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ố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ả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á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ê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34100" y="4894452"/>
            <a:ext cx="14804" cy="86686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48904" y="2946440"/>
            <a:ext cx="14804" cy="86686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V="1">
            <a:off x="1748589" y="2811361"/>
            <a:ext cx="1466141" cy="42914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822793" y="1809949"/>
            <a:ext cx="2297419" cy="1765564"/>
            <a:chOff x="9822793" y="1946608"/>
            <a:chExt cx="2297419" cy="17655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793" y="2132654"/>
              <a:ext cx="1579518" cy="1579518"/>
            </a:xfrm>
            <a:prstGeom prst="rect">
              <a:avLst/>
            </a:prstGeom>
          </p:spPr>
        </p:pic>
        <p:sp>
          <p:nvSpPr>
            <p:cNvPr id="18" name="Oval Callout 17"/>
            <p:cNvSpPr/>
            <p:nvPr/>
          </p:nvSpPr>
          <p:spPr>
            <a:xfrm>
              <a:off x="10824764" y="1946608"/>
              <a:ext cx="1295448" cy="57980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98" y="3427297"/>
            <a:ext cx="2473603" cy="209048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822793" y="4894452"/>
            <a:ext cx="2297419" cy="1765564"/>
            <a:chOff x="9822793" y="4418796"/>
            <a:chExt cx="2297419" cy="176556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793" y="4604842"/>
              <a:ext cx="1579518" cy="1579518"/>
            </a:xfrm>
            <a:prstGeom prst="rect">
              <a:avLst/>
            </a:prstGeom>
          </p:spPr>
        </p:pic>
        <p:sp>
          <p:nvSpPr>
            <p:cNvPr id="29" name="Oval Callout 28"/>
            <p:cNvSpPr/>
            <p:nvPr/>
          </p:nvSpPr>
          <p:spPr>
            <a:xfrm>
              <a:off x="10824764" y="4418796"/>
              <a:ext cx="1295448" cy="57980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6330" y="4472538"/>
              <a:ext cx="472316" cy="472316"/>
            </a:xfrm>
            <a:prstGeom prst="rect">
              <a:avLst/>
            </a:prstGeom>
          </p:spPr>
        </p:pic>
      </p:grp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710384" y="2333546"/>
            <a:ext cx="48770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Toi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muon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cha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vien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876712" y="5761316"/>
            <a:ext cx="47107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ô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ố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ả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á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ê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134100" y="4894452"/>
            <a:ext cx="14804" cy="86686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48904" y="2946440"/>
            <a:ext cx="14804" cy="86686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6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V="1">
            <a:off x="1748589" y="2811361"/>
            <a:ext cx="1466141" cy="42914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822793" y="1809949"/>
            <a:ext cx="2297419" cy="1765564"/>
            <a:chOff x="9822793" y="1946608"/>
            <a:chExt cx="2297419" cy="17655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793" y="2132654"/>
              <a:ext cx="1579518" cy="1579518"/>
            </a:xfrm>
            <a:prstGeom prst="rect">
              <a:avLst/>
            </a:prstGeom>
          </p:spPr>
        </p:pic>
        <p:sp>
          <p:nvSpPr>
            <p:cNvPr id="18" name="Oval Callout 17"/>
            <p:cNvSpPr/>
            <p:nvPr/>
          </p:nvSpPr>
          <p:spPr>
            <a:xfrm>
              <a:off x="10824764" y="1946608"/>
              <a:ext cx="1295448" cy="57980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822793" y="4894452"/>
            <a:ext cx="2297419" cy="1765564"/>
            <a:chOff x="9822793" y="4418796"/>
            <a:chExt cx="2297419" cy="176556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793" y="4604842"/>
              <a:ext cx="1579518" cy="1579518"/>
            </a:xfrm>
            <a:prstGeom prst="rect">
              <a:avLst/>
            </a:prstGeom>
          </p:spPr>
        </p:pic>
        <p:sp>
          <p:nvSpPr>
            <p:cNvPr id="29" name="Oval Callout 28"/>
            <p:cNvSpPr/>
            <p:nvPr/>
          </p:nvSpPr>
          <p:spPr>
            <a:xfrm>
              <a:off x="10824764" y="4418796"/>
              <a:ext cx="1295448" cy="57980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6330" y="4472538"/>
              <a:ext cx="472316" cy="472316"/>
            </a:xfrm>
            <a:prstGeom prst="rect">
              <a:avLst/>
            </a:prstGeom>
          </p:spPr>
        </p:pic>
      </p:grp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710384" y="2333546"/>
            <a:ext cx="48770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Toi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muon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cha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vien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876712" y="5761316"/>
            <a:ext cx="47107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ô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ố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ả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á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</a:t>
            </a:r>
            <a:r>
              <a:rPr lang="en-US" sz="3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ê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134100" y="4894452"/>
            <a:ext cx="14804" cy="86686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48904" y="2946440"/>
            <a:ext cx="14804" cy="86686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08" y="3817311"/>
            <a:ext cx="2038357" cy="128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5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59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20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62" y="3452111"/>
            <a:ext cx="2451876" cy="15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10453" y="3236021"/>
            <a:ext cx="4020457" cy="17635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Help analyzing grammar and context in Vietnamese writing.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825527" y="4102037"/>
            <a:ext cx="1184926" cy="25224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1" y="3803834"/>
            <a:ext cx="3072384" cy="23042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  <a:ea typeface="Cambria Math" panose="02040503050406030204" pitchFamily="18" charset="0"/>
              </a:rPr>
              <a:t>Approach - Brochure</a:t>
            </a:r>
          </a:p>
        </p:txBody>
      </p:sp>
      <p:sp>
        <p:nvSpPr>
          <p:cNvPr id="4" name="Thought Bubble: Cloud 3"/>
          <p:cNvSpPr/>
          <p:nvPr/>
        </p:nvSpPr>
        <p:spPr>
          <a:xfrm>
            <a:off x="1159849" y="1847414"/>
            <a:ext cx="2854726" cy="200696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62" y="2196475"/>
            <a:ext cx="137421" cy="534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44" y="2161618"/>
            <a:ext cx="683244" cy="540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23" y="2141182"/>
            <a:ext cx="184854" cy="5580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18" y="2144293"/>
            <a:ext cx="249283" cy="454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77733" y="3283915"/>
            <a:ext cx="413634" cy="2657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59" y="3260931"/>
            <a:ext cx="566403" cy="313446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3666886" y="4552899"/>
            <a:ext cx="886870" cy="668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37" y="3736313"/>
            <a:ext cx="2831799" cy="2301912"/>
          </a:xfrm>
          <a:prstGeom prst="rect">
            <a:avLst/>
          </a:prstGeom>
        </p:spPr>
      </p:pic>
      <p:sp>
        <p:nvSpPr>
          <p:cNvPr id="17" name="Arrow: Right 16"/>
          <p:cNvSpPr/>
          <p:nvPr/>
        </p:nvSpPr>
        <p:spPr>
          <a:xfrm>
            <a:off x="7683737" y="4552899"/>
            <a:ext cx="886870" cy="668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97769" y="6180426"/>
            <a:ext cx="1384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Brochure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32366" y="6198351"/>
            <a:ext cx="17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Taking Note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09878" y="6198351"/>
            <a:ext cx="150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Final Note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72" y="2807552"/>
            <a:ext cx="501422" cy="4064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47692" y="2403565"/>
            <a:ext cx="277148" cy="4884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75" y="2748958"/>
            <a:ext cx="384592" cy="5652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71" y="2204560"/>
            <a:ext cx="2927672" cy="39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4514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363982" y="1996105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DEMO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3753" y="2642436"/>
            <a:ext cx="2012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Scenario: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3753" y="3494065"/>
            <a:ext cx="8061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Vy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asks: “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muốn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cá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viên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3753" y="4311162"/>
            <a:ext cx="8753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Quynh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asks: “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Toi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muon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mua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cha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vien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591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4514" y="328216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6" y="2029429"/>
            <a:ext cx="2306566" cy="412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4514" y="328216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6" y="2029429"/>
            <a:ext cx="2306566" cy="41275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20" y="4976111"/>
            <a:ext cx="759546" cy="759546"/>
          </a:xfrm>
          <a:prstGeom prst="rect">
            <a:avLst/>
          </a:prstGeom>
        </p:spPr>
      </p:pic>
      <p:sp>
        <p:nvSpPr>
          <p:cNvPr id="36" name="Rounded Rectangular Callout 35"/>
          <p:cNvSpPr/>
          <p:nvPr/>
        </p:nvSpPr>
        <p:spPr>
          <a:xfrm>
            <a:off x="2925393" y="4396619"/>
            <a:ext cx="1700464" cy="528940"/>
          </a:xfrm>
          <a:prstGeom prst="wedgeRoundRect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1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6" y="2029429"/>
            <a:ext cx="2306566" cy="41275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67" y="2421908"/>
            <a:ext cx="758083" cy="758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20" y="4976111"/>
            <a:ext cx="759546" cy="759546"/>
          </a:xfrm>
          <a:prstGeom prst="rect">
            <a:avLst/>
          </a:prstGeom>
        </p:spPr>
      </p:pic>
      <p:sp>
        <p:nvSpPr>
          <p:cNvPr id="34" name="Rounded Rectangular Callout 33"/>
          <p:cNvSpPr/>
          <p:nvPr/>
        </p:nvSpPr>
        <p:spPr>
          <a:xfrm>
            <a:off x="2547614" y="1928325"/>
            <a:ext cx="1700464" cy="528940"/>
          </a:xfrm>
          <a:prstGeom prst="wedgeRoundRect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Nem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rán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ounded Rectangular Callout 35"/>
          <p:cNvSpPr/>
          <p:nvPr/>
        </p:nvSpPr>
        <p:spPr>
          <a:xfrm>
            <a:off x="2925393" y="4396619"/>
            <a:ext cx="1700464" cy="528940"/>
          </a:xfrm>
          <a:prstGeom prst="wedgeRoundRect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79307" y="2254843"/>
            <a:ext cx="1497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Nem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rán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Left-Right Arrow 36"/>
          <p:cNvSpPr/>
          <p:nvPr/>
        </p:nvSpPr>
        <p:spPr>
          <a:xfrm>
            <a:off x="7045007" y="2445782"/>
            <a:ext cx="1236362" cy="271884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281369" y="2254843"/>
            <a:ext cx="1306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3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2" y="2498053"/>
            <a:ext cx="547607" cy="54760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794540" y="1830007"/>
            <a:ext cx="1780672" cy="898358"/>
          </a:xfrm>
          <a:prstGeom prst="wedgeRoundRectCallout">
            <a:avLst>
              <a:gd name="adj1" fmla="val -77353"/>
              <a:gd name="adj2" fmla="val 4752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chocolate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2" y="3768263"/>
            <a:ext cx="547607" cy="547607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1794540" y="3100217"/>
            <a:ext cx="1780672" cy="898358"/>
          </a:xfrm>
          <a:prstGeom prst="wedgeRoundRectCallout">
            <a:avLst>
              <a:gd name="adj1" fmla="val -77353"/>
              <a:gd name="adj2" fmla="val 4752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socola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2" y="5058304"/>
            <a:ext cx="547607" cy="547607"/>
          </a:xfrm>
          <a:prstGeom prst="rect">
            <a:avLst/>
          </a:prstGeom>
        </p:spPr>
      </p:pic>
      <p:sp>
        <p:nvSpPr>
          <p:cNvPr id="26" name="Rounded Rectangular Callout 25"/>
          <p:cNvSpPr/>
          <p:nvPr/>
        </p:nvSpPr>
        <p:spPr>
          <a:xfrm>
            <a:off x="1794540" y="4433750"/>
            <a:ext cx="1780672" cy="898358"/>
          </a:xfrm>
          <a:prstGeom prst="wedgeRoundRectCallout">
            <a:avLst>
              <a:gd name="adj1" fmla="val -77353"/>
              <a:gd name="adj2" fmla="val 4752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sô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cô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la</a:t>
            </a:r>
          </a:p>
        </p:txBody>
      </p:sp>
    </p:spTree>
    <p:extLst>
      <p:ext uri="{BB962C8B-B14F-4D97-AF65-F5344CB8AC3E}">
        <p14:creationId xmlns:p14="http://schemas.microsoft.com/office/powerpoint/2010/main" val="31406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21170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2" y="2498053"/>
            <a:ext cx="547607" cy="54760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794540" y="1830007"/>
            <a:ext cx="1780672" cy="898358"/>
          </a:xfrm>
          <a:prstGeom prst="wedgeRoundRectCallout">
            <a:avLst>
              <a:gd name="adj1" fmla="val -77353"/>
              <a:gd name="adj2" fmla="val 4752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chocolate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2" y="3768263"/>
            <a:ext cx="547607" cy="547607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1794540" y="3100217"/>
            <a:ext cx="1780672" cy="898358"/>
          </a:xfrm>
          <a:prstGeom prst="wedgeRoundRectCallout">
            <a:avLst>
              <a:gd name="adj1" fmla="val -77353"/>
              <a:gd name="adj2" fmla="val 4752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socola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2" y="5058304"/>
            <a:ext cx="547607" cy="547607"/>
          </a:xfrm>
          <a:prstGeom prst="rect">
            <a:avLst/>
          </a:prstGeom>
        </p:spPr>
      </p:pic>
      <p:sp>
        <p:nvSpPr>
          <p:cNvPr id="26" name="Rounded Rectangular Callout 25"/>
          <p:cNvSpPr/>
          <p:nvPr/>
        </p:nvSpPr>
        <p:spPr>
          <a:xfrm>
            <a:off x="1794540" y="4433750"/>
            <a:ext cx="1780672" cy="898358"/>
          </a:xfrm>
          <a:prstGeom prst="wedgeRoundRectCallout">
            <a:avLst>
              <a:gd name="adj1" fmla="val -77353"/>
              <a:gd name="adj2" fmla="val 4752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sô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cô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396735" y="2263383"/>
            <a:ext cx="1648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chocolate</a:t>
            </a:r>
          </a:p>
        </p:txBody>
      </p:sp>
      <p:sp>
        <p:nvSpPr>
          <p:cNvPr id="30" name="Left-Right Arrow 29"/>
          <p:cNvSpPr/>
          <p:nvPr/>
        </p:nvSpPr>
        <p:spPr>
          <a:xfrm>
            <a:off x="7045007" y="2445782"/>
            <a:ext cx="1236362" cy="271884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281369" y="2248636"/>
            <a:ext cx="2427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socola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la</a:t>
            </a:r>
          </a:p>
        </p:txBody>
      </p:sp>
    </p:spTree>
    <p:extLst>
      <p:ext uri="{BB962C8B-B14F-4D97-AF65-F5344CB8AC3E}">
        <p14:creationId xmlns:p14="http://schemas.microsoft.com/office/powerpoint/2010/main" val="24073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09852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84098" y="2495936"/>
            <a:ext cx="5311902" cy="1638004"/>
            <a:chOff x="5396735" y="1726802"/>
            <a:chExt cx="5311902" cy="1638004"/>
          </a:xfrm>
        </p:grpSpPr>
        <p:sp>
          <p:nvSpPr>
            <p:cNvPr id="36" name="Rectangle 35"/>
            <p:cNvSpPr/>
            <p:nvPr/>
          </p:nvSpPr>
          <p:spPr>
            <a:xfrm>
              <a:off x="6096000" y="2287793"/>
              <a:ext cx="779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Bắp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Left-Right Arrow 39"/>
            <p:cNvSpPr/>
            <p:nvPr/>
          </p:nvSpPr>
          <p:spPr>
            <a:xfrm>
              <a:off x="7045007" y="2478732"/>
              <a:ext cx="1236362" cy="271884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408319" y="2287793"/>
              <a:ext cx="7970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Ngô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396735" y="2841586"/>
              <a:ext cx="16482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chocolate</a:t>
              </a:r>
            </a:p>
          </p:txBody>
        </p:sp>
        <p:sp>
          <p:nvSpPr>
            <p:cNvPr id="43" name="Left-Right Arrow 42"/>
            <p:cNvSpPr/>
            <p:nvPr/>
          </p:nvSpPr>
          <p:spPr>
            <a:xfrm>
              <a:off x="7045007" y="3023985"/>
              <a:ext cx="1236362" cy="271884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281369" y="2826839"/>
              <a:ext cx="24272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socola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, </a:t>
              </a:r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sô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cô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la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579307" y="1726802"/>
              <a:ext cx="14977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Nem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rán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6" name="Left-Right Arrow 45"/>
            <p:cNvSpPr/>
            <p:nvPr/>
          </p:nvSpPr>
          <p:spPr>
            <a:xfrm>
              <a:off x="7045007" y="1917741"/>
              <a:ext cx="1236362" cy="271884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81369" y="1726802"/>
              <a:ext cx="13067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Chả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giò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813469" y="3872330"/>
            <a:ext cx="4741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917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09852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455315" y="2078862"/>
            <a:ext cx="3009030" cy="1632360"/>
            <a:chOff x="6414840" y="3469463"/>
            <a:chExt cx="3009030" cy="1632360"/>
          </a:xfrm>
        </p:grpSpPr>
        <p:cxnSp>
          <p:nvCxnSpPr>
            <p:cNvPr id="18" name="Straight Arrow Connector 17"/>
            <p:cNvCxnSpPr>
              <a:endCxn id="28" idx="3"/>
            </p:cNvCxnSpPr>
            <p:nvPr/>
          </p:nvCxnSpPr>
          <p:spPr>
            <a:xfrm flipH="1">
              <a:off x="8799660" y="4477965"/>
              <a:ext cx="398508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6414840" y="3469463"/>
              <a:ext cx="3009030" cy="1632360"/>
              <a:chOff x="6422004" y="3467195"/>
              <a:chExt cx="3009030" cy="16323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422004" y="3816039"/>
                <a:ext cx="2384821" cy="1283516"/>
                <a:chOff x="6470776" y="4629534"/>
                <a:chExt cx="2384821" cy="1283516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470778" y="4629534"/>
                  <a:ext cx="2384819" cy="43977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800" dirty="0" smtClean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Synonym</a:t>
                  </a:r>
                  <a:endParaRPr lang="en-US" sz="2800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470777" y="5069306"/>
                  <a:ext cx="2384819" cy="43977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id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6470776" y="5473278"/>
                  <a:ext cx="2384819" cy="43977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name</a:t>
                  </a:r>
                </a:p>
              </p:txBody>
            </p:sp>
          </p:grpSp>
          <p:cxnSp>
            <p:nvCxnSpPr>
              <p:cNvPr id="5" name="Straight Connector 4"/>
              <p:cNvCxnSpPr>
                <a:endCxn id="7" idx="0"/>
              </p:cNvCxnSpPr>
              <p:nvPr/>
            </p:nvCxnSpPr>
            <p:spPr>
              <a:xfrm>
                <a:off x="7614412" y="3481137"/>
                <a:ext cx="4" cy="33490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7612859" y="3483237"/>
                <a:ext cx="159092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9205332" y="3481137"/>
                <a:ext cx="0" cy="99456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7662826" y="3467195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855235" y="4518605"/>
                <a:ext cx="5757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0…*</a:t>
                </a: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784098" y="2495936"/>
            <a:ext cx="5311902" cy="1638004"/>
            <a:chOff x="5396735" y="1726802"/>
            <a:chExt cx="5311902" cy="1638004"/>
          </a:xfrm>
        </p:grpSpPr>
        <p:sp>
          <p:nvSpPr>
            <p:cNvPr id="22" name="Rectangle 21"/>
            <p:cNvSpPr/>
            <p:nvPr/>
          </p:nvSpPr>
          <p:spPr>
            <a:xfrm>
              <a:off x="6096000" y="2287793"/>
              <a:ext cx="779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Bắp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045007" y="2478732"/>
              <a:ext cx="1236362" cy="271884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08319" y="2287793"/>
              <a:ext cx="7970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Ngô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6735" y="2841586"/>
              <a:ext cx="16482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chocolate</a:t>
              </a:r>
            </a:p>
          </p:txBody>
        </p:sp>
        <p:sp>
          <p:nvSpPr>
            <p:cNvPr id="20" name="Left-Right Arrow 19"/>
            <p:cNvSpPr/>
            <p:nvPr/>
          </p:nvSpPr>
          <p:spPr>
            <a:xfrm>
              <a:off x="7045007" y="3023985"/>
              <a:ext cx="1236362" cy="271884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81369" y="2826839"/>
              <a:ext cx="24272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socola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, </a:t>
              </a:r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sô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cô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la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79307" y="1726802"/>
              <a:ext cx="14977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Nem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rán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7" name="Left-Right Arrow 36"/>
            <p:cNvSpPr/>
            <p:nvPr/>
          </p:nvSpPr>
          <p:spPr>
            <a:xfrm>
              <a:off x="7045007" y="1917741"/>
              <a:ext cx="1236362" cy="271884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81369" y="1726802"/>
              <a:ext cx="13067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Chả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8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giò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2813469" y="3872330"/>
            <a:ext cx="4741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11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09852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2587225"/>
            <a:ext cx="1353530" cy="1429570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5612887" y="3173598"/>
            <a:ext cx="2235284" cy="25682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3" y="2742327"/>
            <a:ext cx="1806704" cy="11193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59430" y="2307037"/>
            <a:ext cx="36534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  “chocolate M&amp;M”:[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	“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socola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M&amp;M”,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	“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la M&amp;M”]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200274"/>
              </p:ext>
            </p:extLst>
          </p:nvPr>
        </p:nvGraphicFramePr>
        <p:xfrm>
          <a:off x="5612887" y="4113508"/>
          <a:ext cx="5606658" cy="18996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33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33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Reference</a:t>
                      </a:r>
                      <a:r>
                        <a:rPr lang="en-US" sz="28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value</a:t>
                      </a:r>
                      <a:endPara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Synonym</a:t>
                      </a:r>
                      <a:endPara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chocolate M&amp;M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chocolate M&amp;M</a:t>
                      </a:r>
                    </a:p>
                    <a:p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socola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M&amp;M,</a:t>
                      </a:r>
                      <a:r>
                        <a:rPr lang="en-US" sz="28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sô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cô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la M&amp;M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30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09852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69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2587225"/>
            <a:ext cx="1353530" cy="1429570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5612887" y="3173598"/>
            <a:ext cx="2235284" cy="25682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3" y="2742327"/>
            <a:ext cx="1806704" cy="11193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12029" y="2394069"/>
            <a:ext cx="41923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  “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tôm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thịt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”:[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	“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nem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rán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tôm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thịt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”]</a:t>
            </a: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895382"/>
              </p:ext>
            </p:extLst>
          </p:nvPr>
        </p:nvGraphicFramePr>
        <p:xfrm>
          <a:off x="5612887" y="4113508"/>
          <a:ext cx="5606658" cy="14729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33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33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Reference</a:t>
                      </a:r>
                      <a:r>
                        <a:rPr lang="en-US" sz="28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value</a:t>
                      </a:r>
                      <a:endPara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Synonym</a:t>
                      </a:r>
                      <a:endPara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chả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giò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tôm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thịt</a:t>
                      </a:r>
                      <a:endPara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chả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giò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tôm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thịt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nem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rán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tôm</a:t>
                      </a:r>
                      <a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thịt</a:t>
                      </a:r>
                      <a:endPara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8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Approach - Website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02" y="1965570"/>
            <a:ext cx="4367717" cy="43208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24359" y="6313466"/>
            <a:ext cx="123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8151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endCxn id="14" idx="1"/>
          </p:cNvCxnSpPr>
          <p:nvPr/>
        </p:nvCxnSpPr>
        <p:spPr>
          <a:xfrm flipV="1">
            <a:off x="2212415" y="2219927"/>
            <a:ext cx="2994932" cy="8246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07347" y="1958317"/>
            <a:ext cx="2220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la M&amp;M</a:t>
            </a:r>
          </a:p>
        </p:txBody>
      </p:sp>
    </p:spTree>
    <p:extLst>
      <p:ext uri="{BB962C8B-B14F-4D97-AF65-F5344CB8AC3E}">
        <p14:creationId xmlns:p14="http://schemas.microsoft.com/office/powerpoint/2010/main" val="26445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endCxn id="14" idx="1"/>
          </p:cNvCxnSpPr>
          <p:nvPr/>
        </p:nvCxnSpPr>
        <p:spPr>
          <a:xfrm flipV="1">
            <a:off x="2212415" y="2219927"/>
            <a:ext cx="2994932" cy="8246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07347" y="1958317"/>
            <a:ext cx="2220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la M&amp;M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48" y="3465273"/>
            <a:ext cx="1806704" cy="111937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6152243" y="2584594"/>
            <a:ext cx="14514" cy="88067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3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8280" y="1949745"/>
            <a:ext cx="2342912" cy="2634899"/>
            <a:chOff x="449943" y="1984571"/>
            <a:chExt cx="2342912" cy="25652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3" y="1984571"/>
              <a:ext cx="2342912" cy="256524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49943" y="1984571"/>
              <a:ext cx="2342912" cy="83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/>
          <p:cNvCxnSpPr>
            <a:endCxn id="14" idx="1"/>
          </p:cNvCxnSpPr>
          <p:nvPr/>
        </p:nvCxnSpPr>
        <p:spPr>
          <a:xfrm flipV="1">
            <a:off x="2212415" y="2219927"/>
            <a:ext cx="2994932" cy="8246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07347" y="1958317"/>
            <a:ext cx="2220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cô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la M&amp;M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48" y="3465273"/>
            <a:ext cx="1806704" cy="111937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37396" y="5306770"/>
            <a:ext cx="2560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chocolate M&amp;M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152243" y="2584594"/>
            <a:ext cx="14514" cy="88067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144986" y="4462364"/>
            <a:ext cx="14514" cy="88067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64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4514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363982" y="1996105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DEMO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3753" y="2642436"/>
            <a:ext cx="2012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Scenario: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3753" y="3494065"/>
            <a:ext cx="5923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Mr.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Vinh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asks: “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sô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cô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la M&amp;M”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3753" y="4311162"/>
            <a:ext cx="6454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Mr. Minh asks: “chocolate M&amp;M”</a:t>
            </a:r>
          </a:p>
        </p:txBody>
      </p:sp>
    </p:spTree>
    <p:extLst>
      <p:ext uri="{BB962C8B-B14F-4D97-AF65-F5344CB8AC3E}">
        <p14:creationId xmlns:p14="http://schemas.microsoft.com/office/powerpoint/2010/main" val="2809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293536"/>
            <a:ext cx="2235444" cy="29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293536"/>
            <a:ext cx="2235444" cy="298059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931453" y="4435305"/>
            <a:ext cx="1938418" cy="60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16" y="2127817"/>
            <a:ext cx="2082084" cy="37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293536"/>
            <a:ext cx="2235444" cy="29805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31453" y="4435305"/>
            <a:ext cx="1938418" cy="60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16" y="2127817"/>
            <a:ext cx="2082084" cy="370148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316245" y="4429238"/>
            <a:ext cx="1938418" cy="60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293536"/>
            <a:ext cx="2235444" cy="29805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31453" y="4435305"/>
            <a:ext cx="1938418" cy="60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16" y="2127817"/>
            <a:ext cx="2082084" cy="370148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316245" y="4429238"/>
            <a:ext cx="1938418" cy="60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436808" y="4167628"/>
            <a:ext cx="1441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Comfort</a:t>
            </a:r>
          </a:p>
        </p:txBody>
      </p:sp>
    </p:spTree>
    <p:extLst>
      <p:ext uri="{BB962C8B-B14F-4D97-AF65-F5344CB8AC3E}">
        <p14:creationId xmlns:p14="http://schemas.microsoft.com/office/powerpoint/2010/main" val="191016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293536"/>
            <a:ext cx="2235444" cy="29805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31453" y="4435305"/>
            <a:ext cx="1938418" cy="60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16" y="2127817"/>
            <a:ext cx="2082084" cy="370148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316245" y="4423171"/>
            <a:ext cx="1938418" cy="60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25185" y="5567690"/>
            <a:ext cx="1441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Comfort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63" y="3422319"/>
            <a:ext cx="2382914" cy="201383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9446120" y="4848962"/>
            <a:ext cx="0" cy="84880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79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293536"/>
            <a:ext cx="2235444" cy="29805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31453" y="4435305"/>
            <a:ext cx="1938418" cy="60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16" y="2127817"/>
            <a:ext cx="2082084" cy="370148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316245" y="4423171"/>
            <a:ext cx="1938418" cy="60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25185" y="5567690"/>
            <a:ext cx="1441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Comfort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446120" y="4848962"/>
            <a:ext cx="0" cy="84880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63" y="2721939"/>
            <a:ext cx="2682949" cy="21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Approach - Website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02" y="1965570"/>
            <a:ext cx="4367717" cy="43208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24359" y="6313466"/>
            <a:ext cx="123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Website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7588152" y="2873796"/>
            <a:ext cx="2497541" cy="914400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Support Online Searching</a:t>
            </a:r>
          </a:p>
        </p:txBody>
      </p:sp>
      <p:cxnSp>
        <p:nvCxnSpPr>
          <p:cNvPr id="4" name="Straight Arrow Connector 3"/>
          <p:cNvCxnSpPr>
            <a:stCxn id="25" idx="3"/>
            <a:endCxn id="2" idx="1"/>
          </p:cNvCxnSpPr>
          <p:nvPr/>
        </p:nvCxnSpPr>
        <p:spPr>
          <a:xfrm flipV="1">
            <a:off x="5225519" y="3330996"/>
            <a:ext cx="2362633" cy="79501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6205" y="227389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48" y="2583455"/>
            <a:ext cx="3541486" cy="28076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48" y="2583455"/>
            <a:ext cx="3541486" cy="28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6205" y="227389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48" y="2583455"/>
            <a:ext cx="3541486" cy="280766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198648" y="2133601"/>
            <a:ext cx="7699844" cy="3257518"/>
            <a:chOff x="1154217" y="1821651"/>
            <a:chExt cx="7699844" cy="3257518"/>
          </a:xfrm>
        </p:grpSpPr>
        <p:sp>
          <p:nvSpPr>
            <p:cNvPr id="19" name="Rectangle 18"/>
            <p:cNvSpPr/>
            <p:nvPr/>
          </p:nvSpPr>
          <p:spPr>
            <a:xfrm>
              <a:off x="5617029" y="1821651"/>
              <a:ext cx="3237032" cy="112865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Powerful Image Analysis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17" y="2271505"/>
              <a:ext cx="3541486" cy="2807664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>
              <a:endCxn id="19" idx="1"/>
            </p:cNvCxnSpPr>
            <p:nvPr/>
          </p:nvCxnSpPr>
          <p:spPr>
            <a:xfrm flipV="1">
              <a:off x="4083169" y="2385978"/>
              <a:ext cx="1533860" cy="70062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11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6205" y="227389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2198648" y="2133601"/>
            <a:ext cx="7699844" cy="3257518"/>
            <a:chOff x="1154217" y="1821651"/>
            <a:chExt cx="7699844" cy="3257518"/>
          </a:xfrm>
        </p:grpSpPr>
        <p:sp>
          <p:nvSpPr>
            <p:cNvPr id="17" name="Rectangle 16"/>
            <p:cNvSpPr/>
            <p:nvPr/>
          </p:nvSpPr>
          <p:spPr>
            <a:xfrm>
              <a:off x="5663549" y="3421769"/>
              <a:ext cx="3190512" cy="8531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Logo Detection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17029" y="1821651"/>
              <a:ext cx="3237032" cy="112865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Powerful Image Analysis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17" y="2271505"/>
              <a:ext cx="3541486" cy="2807664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>
              <a:endCxn id="15" idx="1"/>
            </p:cNvCxnSpPr>
            <p:nvPr/>
          </p:nvCxnSpPr>
          <p:spPr>
            <a:xfrm flipV="1">
              <a:off x="4083169" y="2385978"/>
              <a:ext cx="1533860" cy="70062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7" idx="1"/>
            </p:cNvCxnSpPr>
            <p:nvPr/>
          </p:nvCxnSpPr>
          <p:spPr>
            <a:xfrm>
              <a:off x="4083169" y="3421769"/>
              <a:ext cx="1580380" cy="426596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35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6205" y="227389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32" y="1803673"/>
            <a:ext cx="892264" cy="7073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3" y="1982759"/>
            <a:ext cx="1397385" cy="18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6205" y="227389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046718" y="2912364"/>
            <a:ext cx="2965760" cy="1986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229769" y="2206464"/>
            <a:ext cx="25401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Convert to </a:t>
            </a:r>
          </a:p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back and while image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32" y="1803673"/>
            <a:ext cx="892264" cy="7073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78" y="1982760"/>
            <a:ext cx="1363690" cy="18274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3" y="1982759"/>
            <a:ext cx="1397385" cy="18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6205" y="227389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046718" y="2912364"/>
            <a:ext cx="2965760" cy="1986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229769" y="2206464"/>
            <a:ext cx="25401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Convert to </a:t>
            </a:r>
          </a:p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back and while image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94936" y="2156858"/>
            <a:ext cx="1551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(2) Zoom to </a:t>
            </a:r>
          </a:p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pixel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32" y="1803673"/>
            <a:ext cx="892264" cy="7073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78" y="1982760"/>
            <a:ext cx="1363690" cy="18274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3" y="1982759"/>
            <a:ext cx="1397385" cy="182724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7" idx="2"/>
          </p:cNvCxnSpPr>
          <p:nvPr/>
        </p:nvCxnSpPr>
        <p:spPr>
          <a:xfrm flipV="1">
            <a:off x="6376168" y="2896380"/>
            <a:ext cx="2807021" cy="1598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30351" y="2333455"/>
            <a:ext cx="1831523" cy="11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6205" y="227389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77" y="4394868"/>
            <a:ext cx="1696778" cy="1434432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2046718" y="2912364"/>
            <a:ext cx="2965760" cy="1986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229769" y="2206464"/>
            <a:ext cx="25401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Convert to </a:t>
            </a:r>
          </a:p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back and while image</a:t>
            </a:r>
          </a:p>
        </p:txBody>
      </p:sp>
      <p:cxnSp>
        <p:nvCxnSpPr>
          <p:cNvPr id="38" name="Straight Arrow Connector 37"/>
          <p:cNvCxnSpPr>
            <a:endCxn id="24" idx="2"/>
          </p:cNvCxnSpPr>
          <p:nvPr/>
        </p:nvCxnSpPr>
        <p:spPr>
          <a:xfrm flipV="1">
            <a:off x="6376168" y="2896380"/>
            <a:ext cx="2807021" cy="1598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994936" y="2156858"/>
            <a:ext cx="1551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(2) Zoom to </a:t>
            </a:r>
          </a:p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pixel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32" y="1803673"/>
            <a:ext cx="892264" cy="7073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478" y="1982760"/>
            <a:ext cx="1363690" cy="18274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3" y="1982759"/>
            <a:ext cx="1397385" cy="1827241"/>
          </a:xfrm>
          <a:prstGeom prst="rect">
            <a:avLst/>
          </a:prstGeom>
        </p:spPr>
      </p:pic>
      <p:cxnSp>
        <p:nvCxnSpPr>
          <p:cNvPr id="21" name="Elbow Connector 20"/>
          <p:cNvCxnSpPr/>
          <p:nvPr/>
        </p:nvCxnSpPr>
        <p:spPr>
          <a:xfrm rot="5400000">
            <a:off x="8456455" y="3822426"/>
            <a:ext cx="1614758" cy="964558"/>
          </a:xfrm>
          <a:prstGeom prst="bentConnector2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393950" y="4053958"/>
            <a:ext cx="2333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(3) Formatting </a:t>
            </a:r>
          </a:p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matrix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30351" y="2333455"/>
            <a:ext cx="1831523" cy="11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6205" y="227389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77" y="4394868"/>
            <a:ext cx="1696778" cy="1434432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2046718" y="2912364"/>
            <a:ext cx="2965760" cy="1986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229769" y="2206464"/>
            <a:ext cx="25401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(1) Convert to </a:t>
            </a:r>
          </a:p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back and while image</a:t>
            </a:r>
          </a:p>
        </p:txBody>
      </p:sp>
      <p:cxnSp>
        <p:nvCxnSpPr>
          <p:cNvPr id="38" name="Straight Arrow Connector 37"/>
          <p:cNvCxnSpPr>
            <a:stCxn id="22" idx="3"/>
            <a:endCxn id="28" idx="2"/>
          </p:cNvCxnSpPr>
          <p:nvPr/>
        </p:nvCxnSpPr>
        <p:spPr>
          <a:xfrm flipV="1">
            <a:off x="6376168" y="2896380"/>
            <a:ext cx="2807021" cy="92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994936" y="2156858"/>
            <a:ext cx="1551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(2) Zoom to </a:t>
            </a:r>
          </a:p>
          <a:p>
            <a:pPr algn="ctr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pixel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393950" y="4053958"/>
            <a:ext cx="2333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(3) Formatting </a:t>
            </a:r>
          </a:p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matrix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263175" y="5112084"/>
            <a:ext cx="2722651" cy="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88797" y="4666875"/>
            <a:ext cx="2333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(4) Algorithms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64" y="4147944"/>
            <a:ext cx="2486010" cy="19051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32" y="1803673"/>
            <a:ext cx="892264" cy="7073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478" y="1982760"/>
            <a:ext cx="1363690" cy="18274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3" y="1982759"/>
            <a:ext cx="1397385" cy="1827241"/>
          </a:xfrm>
          <a:prstGeom prst="rect">
            <a:avLst/>
          </a:prstGeom>
        </p:spPr>
      </p:pic>
      <p:cxnSp>
        <p:nvCxnSpPr>
          <p:cNvPr id="27" name="Elbow Connector 26"/>
          <p:cNvCxnSpPr/>
          <p:nvPr/>
        </p:nvCxnSpPr>
        <p:spPr>
          <a:xfrm rot="5400000">
            <a:off x="8456455" y="3822426"/>
            <a:ext cx="1614758" cy="964558"/>
          </a:xfrm>
          <a:prstGeom prst="bentConnector2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30351" y="2333455"/>
            <a:ext cx="1831523" cy="11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6205" y="2273897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797117"/>
            <a:ext cx="2486010" cy="1905167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V="1">
            <a:off x="2950467" y="3717539"/>
            <a:ext cx="2538118" cy="32161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63" y="2051429"/>
            <a:ext cx="2493624" cy="442568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8392087" y="3518867"/>
            <a:ext cx="1104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360345" y="3285783"/>
            <a:ext cx="2688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(5) Extract logo</a:t>
            </a:r>
          </a:p>
        </p:txBody>
      </p:sp>
    </p:spTree>
    <p:extLst>
      <p:ext uri="{BB962C8B-B14F-4D97-AF65-F5344CB8AC3E}">
        <p14:creationId xmlns:p14="http://schemas.microsoft.com/office/powerpoint/2010/main" val="19754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4514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89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Data Diversification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363982" y="1996105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DEMO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3753" y="2642436"/>
            <a:ext cx="2012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Scenario: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3753" y="3494065"/>
            <a:ext cx="64661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Ms.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Hau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finds product by image </a:t>
            </a:r>
          </a:p>
        </p:txBody>
      </p:sp>
    </p:spTree>
    <p:extLst>
      <p:ext uri="{BB962C8B-B14F-4D97-AF65-F5344CB8AC3E}">
        <p14:creationId xmlns:p14="http://schemas.microsoft.com/office/powerpoint/2010/main" val="40285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Approach - Website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02" y="1965570"/>
            <a:ext cx="4367717" cy="43208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24359" y="6313466"/>
            <a:ext cx="123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Website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7588152" y="2873796"/>
            <a:ext cx="2497541" cy="914400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Support Online Searching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7588153" y="4560757"/>
            <a:ext cx="2497541" cy="114413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Do not support adding to cart and sorting</a:t>
            </a:r>
          </a:p>
        </p:txBody>
      </p:sp>
      <p:cxnSp>
        <p:nvCxnSpPr>
          <p:cNvPr id="4" name="Straight Arrow Connector 3"/>
          <p:cNvCxnSpPr>
            <a:stCxn id="25" idx="3"/>
            <a:endCxn id="2" idx="1"/>
          </p:cNvCxnSpPr>
          <p:nvPr/>
        </p:nvCxnSpPr>
        <p:spPr>
          <a:xfrm flipV="1">
            <a:off x="5225519" y="3330996"/>
            <a:ext cx="2362633" cy="79501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5" idx="3"/>
            <a:endCxn id="10" idx="1"/>
          </p:cNvCxnSpPr>
          <p:nvPr/>
        </p:nvCxnSpPr>
        <p:spPr>
          <a:xfrm>
            <a:off x="5225519" y="4126009"/>
            <a:ext cx="2362634" cy="100681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64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1825171"/>
            <a:ext cx="12192000" cy="3207658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58885" y="3017372"/>
            <a:ext cx="6074229" cy="1132764"/>
          </a:xfrm>
          <a:prstGeom prst="rect">
            <a:avLst/>
          </a:prstGeom>
          <a:ex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6481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Approach - In The Supermarket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2" y="2370860"/>
            <a:ext cx="2778577" cy="37047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85310" y="6100906"/>
            <a:ext cx="154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Read Note</a:t>
            </a:r>
          </a:p>
        </p:txBody>
      </p:sp>
    </p:spTree>
    <p:extLst>
      <p:ext uri="{BB962C8B-B14F-4D97-AF65-F5344CB8AC3E}">
        <p14:creationId xmlns:p14="http://schemas.microsoft.com/office/powerpoint/2010/main" val="313903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57" y="2370861"/>
            <a:ext cx="5549271" cy="37047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Approach - In The Supermarket</a:t>
            </a:r>
          </a:p>
        </p:txBody>
      </p:sp>
      <p:sp>
        <p:nvSpPr>
          <p:cNvPr id="3" name="Thought Bubble: Cloud 2"/>
          <p:cNvSpPr/>
          <p:nvPr/>
        </p:nvSpPr>
        <p:spPr>
          <a:xfrm>
            <a:off x="8107155" y="1823182"/>
            <a:ext cx="3611289" cy="1832336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 err="1">
                <a:latin typeface="Comic Sans MS" panose="030F0702030302020204" pitchFamily="66" charset="0"/>
              </a:rPr>
              <a:t>Đi</a:t>
            </a:r>
            <a:r>
              <a:rPr lang="en-US" sz="3000" b="1" dirty="0">
                <a:latin typeface="Comic Sans MS" panose="030F0702030302020204" pitchFamily="66" charset="0"/>
              </a:rPr>
              <a:t> </a:t>
            </a:r>
            <a:r>
              <a:rPr lang="en-US" sz="3000" b="1" dirty="0" err="1">
                <a:latin typeface="Comic Sans MS" panose="030F0702030302020204" pitchFamily="66" charset="0"/>
              </a:rPr>
              <a:t>đâu</a:t>
            </a:r>
            <a:r>
              <a:rPr lang="en-US" sz="3000" b="1" dirty="0">
                <a:latin typeface="Comic Sans MS" panose="030F0702030302020204" pitchFamily="66" charset="0"/>
              </a:rPr>
              <a:t> </a:t>
            </a:r>
            <a:r>
              <a:rPr lang="en-US" sz="3000" b="1" dirty="0" err="1">
                <a:latin typeface="Comic Sans MS" panose="030F0702030302020204" pitchFamily="66" charset="0"/>
              </a:rPr>
              <a:t>trước</a:t>
            </a:r>
            <a:r>
              <a:rPr lang="en-US" sz="3000" b="1" dirty="0">
                <a:latin typeface="Comic Sans MS" panose="030F0702030302020204" pitchFamily="66" charset="0"/>
              </a:rPr>
              <a:t> </a:t>
            </a:r>
            <a:r>
              <a:rPr lang="en-US" sz="3000" b="1" dirty="0" err="1">
                <a:latin typeface="Comic Sans MS" panose="030F0702030302020204" pitchFamily="66" charset="0"/>
              </a:rPr>
              <a:t>đây</a:t>
            </a:r>
            <a:r>
              <a:rPr lang="en-US" sz="3000" b="1" dirty="0">
                <a:latin typeface="Comic Sans MS" panose="030F0702030302020204" pitchFamily="66" charset="0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2" y="2370860"/>
            <a:ext cx="2778577" cy="3704769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3752822" y="3888875"/>
            <a:ext cx="1707261" cy="668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5310" y="6100906"/>
            <a:ext cx="154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Read Note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23674" y="6100905"/>
            <a:ext cx="123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Confuse</a:t>
            </a:r>
          </a:p>
        </p:txBody>
      </p:sp>
    </p:spTree>
    <p:extLst>
      <p:ext uri="{BB962C8B-B14F-4D97-AF65-F5344CB8AC3E}">
        <p14:creationId xmlns:p14="http://schemas.microsoft.com/office/powerpoint/2010/main" val="343238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Approach - Ask Staffs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" y="2737211"/>
            <a:ext cx="4142232" cy="31066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6229" y="5843885"/>
            <a:ext cx="1774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Low place,</a:t>
            </a:r>
          </a:p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easy to miss</a:t>
            </a:r>
          </a:p>
        </p:txBody>
      </p:sp>
    </p:spTree>
    <p:extLst>
      <p:ext uri="{BB962C8B-B14F-4D97-AF65-F5344CB8AC3E}">
        <p14:creationId xmlns:p14="http://schemas.microsoft.com/office/powerpoint/2010/main" val="8514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Approach - Ask Staffs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16" y="1867203"/>
            <a:ext cx="3108284" cy="4144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" y="2737211"/>
            <a:ext cx="4142232" cy="31066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6229" y="5843885"/>
            <a:ext cx="1774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Low place,</a:t>
            </a:r>
          </a:p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easy to miss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79256" y="6011582"/>
            <a:ext cx="1774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Must find a staff to ask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5639601" y="3783435"/>
            <a:ext cx="1707261" cy="668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95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1825171"/>
            <a:ext cx="12192000" cy="3207658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sq" cmpd="sng" algn="ctr">
            <a:solidFill>
              <a:schemeClr val="bg2">
                <a:lumMod val="20000"/>
                <a:lumOff val="8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58885" y="3017372"/>
            <a:ext cx="6074229" cy="1132764"/>
          </a:xfrm>
          <a:prstGeom prst="rect">
            <a:avLst/>
          </a:prstGeom>
          <a:ex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9600" b="1" spc="50" dirty="0">
                <a:ln w="0"/>
                <a:solidFill>
                  <a:srgbClr val="00C07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mpact" panose="020B0806030902050204" pitchFamily="34" charset="0"/>
                <a:ea typeface="Cambria Math" panose="02040503050406030204" pitchFamily="18" charset="0"/>
                <a:cs typeface="Aharoni" panose="02010803020104030203"/>
              </a:rPr>
              <a:t>OUR PROPOSAL</a:t>
            </a:r>
          </a:p>
        </p:txBody>
      </p:sp>
    </p:spTree>
    <p:extLst>
      <p:ext uri="{BB962C8B-B14F-4D97-AF65-F5344CB8AC3E}">
        <p14:creationId xmlns:p14="http://schemas.microsoft.com/office/powerpoint/2010/main" val="314077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4" name="My 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227" y="99128"/>
            <a:ext cx="11839545" cy="66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161223"/>
            <a:ext cx="1758315" cy="16427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457" y="3963217"/>
            <a:ext cx="21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trà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ô long”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bia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heineken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bánh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bao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9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14" y="1953352"/>
            <a:ext cx="8996381" cy="45333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161223"/>
            <a:ext cx="1758315" cy="16427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457" y="3963217"/>
            <a:ext cx="21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trà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ô long”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bia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heineken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bánh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bao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27629" y="5053877"/>
            <a:ext cx="2049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trà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ô long”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bia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heineken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527629" y="2846704"/>
            <a:ext cx="1591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bánh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bao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90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14" y="1953352"/>
            <a:ext cx="8996381" cy="45333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340519"/>
            <a:ext cx="12192000" cy="1417638"/>
          </a:xfrm>
          <a:prstGeom prst="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 w="1270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algn="r">
              <a:defRPr/>
            </a:pPr>
            <a:endParaRPr lang="en-US" sz="240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5B7E-DECE-4406-AE7F-3D0B7808DC3F}" type="slidenum">
              <a:rPr lang="en-US" smtClean="0"/>
              <a:t>99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943" y="365125"/>
            <a:ext cx="11263086" cy="139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4457" y="340519"/>
            <a:ext cx="11263086" cy="13930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  <a:ea typeface="Cambria Math" panose="02040503050406030204" pitchFamily="18" charset="0"/>
              </a:rPr>
              <a:t>Our Proposal - Mobile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2161223"/>
            <a:ext cx="1758315" cy="16427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457" y="3963217"/>
            <a:ext cx="21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trà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ô long”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bia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heineken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bánh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bao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27629" y="5053877"/>
            <a:ext cx="2049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trà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ô long”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bia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heineken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527629" y="2846704"/>
            <a:ext cx="1591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bánh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bao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chả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giò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2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5265</Words>
  <Application>Microsoft Macintosh PowerPoint</Application>
  <PresentationFormat>Widescreen</PresentationFormat>
  <Paragraphs>1348</Paragraphs>
  <Slides>197</Slides>
  <Notes>88</Notes>
  <HiddenSlides>0</HiddenSlides>
  <MMClips>2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13" baseType="lpstr">
      <vt:lpstr>Aharoni</vt:lpstr>
      <vt:lpstr>Calibri</vt:lpstr>
      <vt:lpstr>Calibri (Body)</vt:lpstr>
      <vt:lpstr>Calibri Light</vt:lpstr>
      <vt:lpstr>Cambria</vt:lpstr>
      <vt:lpstr>Cambria Math</vt:lpstr>
      <vt:lpstr>Comic Sans MS</vt:lpstr>
      <vt:lpstr>Courier New</vt:lpstr>
      <vt:lpstr>Impact</vt:lpstr>
      <vt:lpstr>MS Mincho</vt:lpstr>
      <vt:lpstr>Tahoma</vt:lpstr>
      <vt:lpstr>Times New Roman</vt:lpstr>
      <vt:lpstr>UTM Facebook</vt:lpstr>
      <vt:lpstr>Wingdings</vt:lpstr>
      <vt:lpstr>Arial</vt:lpstr>
      <vt:lpstr>Office Theme</vt:lpstr>
      <vt:lpstr>iSuperMarket Bot</vt:lpstr>
      <vt:lpstr>Overview</vt:lpstr>
      <vt:lpstr>PowerPoint Presentation</vt:lpstr>
      <vt:lpstr>Approach - Brochure</vt:lpstr>
      <vt:lpstr>Approach - Brochure</vt:lpstr>
      <vt:lpstr>Approach - Brochure</vt:lpstr>
      <vt:lpstr>Approach - Website</vt:lpstr>
      <vt:lpstr>Approach - Website</vt:lpstr>
      <vt:lpstr>Approach - Website</vt:lpstr>
      <vt:lpstr>Approach - Website</vt:lpstr>
      <vt:lpstr>PowerPoint Presentation</vt:lpstr>
      <vt:lpstr>Our Proposal - Chatbot</vt:lpstr>
      <vt:lpstr>Our Proposal - Chatbot</vt:lpstr>
      <vt:lpstr>Our Proposal - Chatbot</vt:lpstr>
      <vt:lpstr>Our Proposal - Chatbot</vt:lpstr>
      <vt:lpstr>Our Proposal - Messenger Platform</vt:lpstr>
      <vt:lpstr>Our Proposal - Messenger Platform</vt:lpstr>
      <vt:lpstr>Our Proposal - Messenger Platform</vt:lpstr>
      <vt:lpstr>Our Proposal - Messenger Platform</vt:lpstr>
      <vt:lpstr>Our Proposal - Messenger Platform</vt:lpstr>
      <vt:lpstr>Our Proposal - Chatbot</vt:lpstr>
      <vt:lpstr>Our Proposal - Chatbot</vt:lpstr>
      <vt:lpstr>Our Proposal - Chatbot</vt:lpstr>
      <vt:lpstr>Our Proposal - Chatbot</vt:lpstr>
      <vt:lpstr>Our Proposal - Chatbot</vt:lpstr>
      <vt:lpstr>PowerPoint Presentation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Natural Language Processing </vt:lpstr>
      <vt:lpstr>Product Searching Process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Data Diversification</vt:lpstr>
      <vt:lpstr>PowerPoint Presentation</vt:lpstr>
      <vt:lpstr>Approach - In The Supermarket</vt:lpstr>
      <vt:lpstr>Approach - In The Supermarket</vt:lpstr>
      <vt:lpstr>Approach - Ask Staffs</vt:lpstr>
      <vt:lpstr>Approach - Ask Staffs</vt:lpstr>
      <vt:lpstr>PowerPoint Presentation</vt:lpstr>
      <vt:lpstr>Our Proposal - Mobile Application</vt:lpstr>
      <vt:lpstr>Our Proposal - Mobile Application</vt:lpstr>
      <vt:lpstr>Our Proposal - Mobile Application</vt:lpstr>
      <vt:lpstr>Our Proposal - Mobile Application</vt:lpstr>
      <vt:lpstr>Our Proposal - Mobile Application</vt:lpstr>
      <vt:lpstr>Our Proposal - Mobile Application</vt:lpstr>
      <vt:lpstr>Our Proposal - Beacon</vt:lpstr>
      <vt:lpstr>Our Proposal - Beacon</vt:lpstr>
      <vt:lpstr>Our Proposal - Mobile Application</vt:lpstr>
      <vt:lpstr>Our Proposal - Mobile Application</vt:lpstr>
      <vt:lpstr>Our Proposal - Mobile Application</vt:lpstr>
      <vt:lpstr>Our Proposal - Mobile Application</vt:lpstr>
      <vt:lpstr>PowerPoint Presentation</vt:lpstr>
      <vt:lpstr>Mapping Beacon</vt:lpstr>
      <vt:lpstr>Mapping Beacon</vt:lpstr>
      <vt:lpstr>Mapping Beacon</vt:lpstr>
      <vt:lpstr>Mapping Beacon</vt:lpstr>
      <vt:lpstr>PowerPoint Presentation</vt:lpstr>
      <vt:lpstr>Algorithms: Identify Location </vt:lpstr>
      <vt:lpstr>Algorithms: Identify Location </vt:lpstr>
      <vt:lpstr>Algorithms: Identify Floor</vt:lpstr>
      <vt:lpstr>Algorithms: Identify Floor</vt:lpstr>
      <vt:lpstr>Algorithms: Identify Floor</vt:lpstr>
      <vt:lpstr>Algorithms: Identify Floor</vt:lpstr>
      <vt:lpstr>Algorithms: Identify Floor</vt:lpstr>
      <vt:lpstr>Algorithms: Identify Location </vt:lpstr>
      <vt:lpstr>Algorithms: Identify Location 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Calculate Coordinates</vt:lpstr>
      <vt:lpstr>Algorithms: Identify Location </vt:lpstr>
      <vt:lpstr>Algorithms: Identify Location </vt:lpstr>
      <vt:lpstr>Algorithms: Identify Area</vt:lpstr>
      <vt:lpstr>Algorithms: Identify Area</vt:lpstr>
      <vt:lpstr>Algorithms: Identify Area</vt:lpstr>
      <vt:lpstr>Algorithms: Identify Area</vt:lpstr>
      <vt:lpstr>Algorithms: Identify Area</vt:lpstr>
      <vt:lpstr>Algorithms: Identify Location </vt:lpstr>
      <vt:lpstr>Our Features</vt:lpstr>
      <vt:lpstr>Our Features</vt:lpstr>
      <vt:lpstr>Our Features</vt:lpstr>
      <vt:lpstr>Our Features</vt:lpstr>
      <vt:lpstr>Our Features</vt:lpstr>
      <vt:lpstr>Our Features</vt:lpstr>
      <vt:lpstr>Our Features</vt:lpstr>
      <vt:lpstr>Our Features</vt:lpstr>
      <vt:lpstr>Our Features</vt:lpstr>
      <vt:lpstr>Our Features</vt:lpstr>
      <vt:lpstr>Our Features</vt:lpstr>
      <vt:lpstr>PowerPoint Presentation</vt:lpstr>
      <vt:lpstr>Outcome</vt:lpstr>
      <vt:lpstr>Outcome</vt:lpstr>
      <vt:lpstr>Outcome</vt:lpstr>
      <vt:lpstr>Limit</vt:lpstr>
      <vt:lpstr>Limit</vt:lpstr>
      <vt:lpstr>Limit</vt:lpstr>
      <vt:lpstr>PowerPoint Presentation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Future Plan</vt:lpstr>
      <vt:lpstr>Thanks for your attention!</vt:lpstr>
      <vt:lpstr>Our Proposal - Beacon</vt:lpstr>
      <vt:lpstr>Our Proposal - Beacon</vt:lpstr>
      <vt:lpstr>Our Proposal - Beacon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 Le</dc:creator>
  <cp:lastModifiedBy>Microsoft Office User</cp:lastModifiedBy>
  <cp:revision>446</cp:revision>
  <dcterms:created xsi:type="dcterms:W3CDTF">2016-11-30T07:46:02Z</dcterms:created>
  <dcterms:modified xsi:type="dcterms:W3CDTF">2016-12-07T12:48:52Z</dcterms:modified>
</cp:coreProperties>
</file>